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66" r:id="rId4"/>
    <p:sldId id="258" r:id="rId5"/>
    <p:sldId id="259" r:id="rId6"/>
    <p:sldId id="260" r:id="rId7"/>
    <p:sldId id="261"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08" autoAdjust="0"/>
  </p:normalViewPr>
  <p:slideViewPr>
    <p:cSldViewPr>
      <p:cViewPr varScale="1">
        <p:scale>
          <a:sx n="86" d="100"/>
          <a:sy n="86" d="100"/>
        </p:scale>
        <p:origin x="-126" y="-84"/>
      </p:cViewPr>
      <p:guideLst>
        <p:guide orient="horz" pos="2160"/>
        <p:guide pos="2880"/>
      </p:guideLst>
    </p:cSldViewPr>
  </p:slideViewPr>
  <p:notesTextViewPr>
    <p:cViewPr>
      <p:scale>
        <a:sx n="1" d="1"/>
        <a:sy n="1" d="1"/>
      </p:scale>
      <p:origin x="0" y="25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CAA84C-D050-44ED-9FC0-2D5F7057F537}" type="datetimeFigureOut">
              <a:rPr lang="en-US" smtClean="0"/>
              <a:t>9/15/2013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CBBA7-33EA-464A-88C5-0A24B6B0721E}" type="slidenum">
              <a:rPr lang="en-US" smtClean="0"/>
              <a:t>‹#›</a:t>
            </a:fld>
            <a:endParaRPr lang="en-US"/>
          </a:p>
        </p:txBody>
      </p:sp>
    </p:spTree>
    <p:extLst>
      <p:ext uri="{BB962C8B-B14F-4D97-AF65-F5344CB8AC3E}">
        <p14:creationId xmlns:p14="http://schemas.microsoft.com/office/powerpoint/2010/main" val="69453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CBBA7-33EA-464A-88C5-0A24B6B0721E}" type="slidenum">
              <a:rPr lang="en-US" smtClean="0"/>
              <a:t>1</a:t>
            </a:fld>
            <a:endParaRPr lang="en-US"/>
          </a:p>
        </p:txBody>
      </p:sp>
    </p:spTree>
    <p:extLst>
      <p:ext uri="{BB962C8B-B14F-4D97-AF65-F5344CB8AC3E}">
        <p14:creationId xmlns:p14="http://schemas.microsoft.com/office/powerpoint/2010/main" val="661262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CBBA7-33EA-464A-88C5-0A24B6B0721E}" type="slidenum">
              <a:rPr lang="en-US" smtClean="0"/>
              <a:t>10</a:t>
            </a:fld>
            <a:endParaRPr lang="en-US"/>
          </a:p>
        </p:txBody>
      </p:sp>
    </p:spTree>
    <p:extLst>
      <p:ext uri="{BB962C8B-B14F-4D97-AF65-F5344CB8AC3E}">
        <p14:creationId xmlns:p14="http://schemas.microsoft.com/office/powerpoint/2010/main" val="88158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Developer, Investment</a:t>
            </a:r>
            <a:r>
              <a:rPr lang="en-US" baseline="0" dirty="0" smtClean="0"/>
              <a:t> manager of various properties</a:t>
            </a:r>
            <a:endParaRPr lang="en-US" dirty="0" smtClean="0"/>
          </a:p>
          <a:p>
            <a:pPr marL="171450" indent="-171450">
              <a:buFont typeface="Arial" panose="020B0604020202020204" pitchFamily="34" charset="0"/>
              <a:buChar char="•"/>
            </a:pPr>
            <a:r>
              <a:rPr lang="en-US" dirty="0" smtClean="0"/>
              <a:t>Offices</a:t>
            </a:r>
            <a:r>
              <a:rPr lang="en-US" baseline="0" dirty="0" smtClean="0"/>
              <a:t> in 18 countries and has a presence in more than 100 cities</a:t>
            </a:r>
          </a:p>
          <a:p>
            <a:pPr marL="171450" indent="-171450">
              <a:buFont typeface="Arial" panose="020B0604020202020204" pitchFamily="34" charset="0"/>
              <a:buChar char="•"/>
            </a:pPr>
            <a:r>
              <a:rPr lang="en-US" dirty="0" smtClean="0"/>
              <a:t>Investment strategy to own a</a:t>
            </a:r>
            <a:r>
              <a:rPr lang="en-US" baseline="0" dirty="0" smtClean="0"/>
              <a:t> building in the location of construction. High quality facility which would be leased to new tenants. </a:t>
            </a:r>
          </a:p>
          <a:p>
            <a:pPr marL="171450" indent="-171450">
              <a:buFont typeface="Arial" panose="020B0604020202020204" pitchFamily="34" charset="0"/>
              <a:buChar char="•"/>
            </a:pPr>
            <a:r>
              <a:rPr lang="en-US" baseline="0" dirty="0" smtClean="0"/>
              <a:t>Main goal is to construct the project safely but also ensure quality. </a:t>
            </a:r>
          </a:p>
          <a:p>
            <a:pPr marL="171450" indent="-171450">
              <a:buFont typeface="Arial" panose="020B0604020202020204" pitchFamily="34" charset="0"/>
              <a:buChar char="•"/>
            </a:pPr>
            <a:r>
              <a:rPr lang="en-US" baseline="0" dirty="0" smtClean="0"/>
              <a:t>Scheduled Mechanical Penthouse on critical path to ensure delivery of equipment is on time and prevent any delays for the tenant. 2</a:t>
            </a:r>
            <a:r>
              <a:rPr lang="en-US" baseline="30000" dirty="0" smtClean="0"/>
              <a:t>nd</a:t>
            </a:r>
            <a:r>
              <a:rPr lang="en-US" baseline="0" dirty="0" smtClean="0"/>
              <a:t> building in city to have a concrete core with steel framing. Ensure core is properly built and safely built.</a:t>
            </a:r>
          </a:p>
          <a:p>
            <a:pPr marL="171450" indent="-171450">
              <a:buFont typeface="Arial" panose="020B0604020202020204" pitchFamily="34" charset="0"/>
              <a:buChar char="•"/>
            </a:pPr>
            <a:r>
              <a:rPr lang="en-US" baseline="0" dirty="0" smtClean="0"/>
              <a:t>#1 Cost, #2 Quality, #3 Having options for tenants.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Hines Logo: </a:t>
            </a:r>
            <a:r>
              <a:rPr lang="en-US" dirty="0" smtClean="0"/>
              <a:t>http://</a:t>
            </a:r>
            <a:r>
              <a:rPr lang="en-US" dirty="0" smtClean="0"/>
              <a:t>www.pasadenanow.com/main/wp-content/uploads/2013/01/Hines-logo.jpg</a:t>
            </a:r>
          </a:p>
          <a:p>
            <a:pPr marL="171450" indent="-171450">
              <a:buFont typeface="Arial" panose="020B0604020202020204" pitchFamily="34" charset="0"/>
              <a:buChar char="•"/>
            </a:pPr>
            <a:r>
              <a:rPr lang="en-US" baseline="0" dirty="0" smtClean="0"/>
              <a:t>Hines Building Photos: http://www.hines.com </a:t>
            </a: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E3CBBA7-33EA-464A-88C5-0A24B6B0721E}" type="slidenum">
              <a:rPr lang="en-US" smtClean="0"/>
              <a:t>2</a:t>
            </a:fld>
            <a:endParaRPr lang="en-US"/>
          </a:p>
        </p:txBody>
      </p:sp>
    </p:spTree>
    <p:extLst>
      <p:ext uri="{BB962C8B-B14F-4D97-AF65-F5344CB8AC3E}">
        <p14:creationId xmlns:p14="http://schemas.microsoft.com/office/powerpoint/2010/main" val="87797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Mainly</a:t>
            </a:r>
            <a:r>
              <a:rPr lang="en-US" baseline="0" dirty="0" smtClean="0"/>
              <a:t> Lump Sum Contracts are established between the owner Hines and the architect Pei Cobb Freed and from the architect to the engineers</a:t>
            </a:r>
          </a:p>
          <a:p>
            <a:pPr marL="171450" indent="-171450">
              <a:buFont typeface="Arial" panose="020B0604020202020204" pitchFamily="34" charset="0"/>
              <a:buChar char="•"/>
            </a:pPr>
            <a:r>
              <a:rPr lang="en-US" baseline="0" dirty="0" smtClean="0"/>
              <a:t>The delivery method is CM @ Risk with a GMP contract</a:t>
            </a:r>
          </a:p>
          <a:p>
            <a:pPr marL="171450" indent="-171450">
              <a:buFont typeface="Arial" panose="020B0604020202020204" pitchFamily="34" charset="0"/>
              <a:buChar char="•"/>
            </a:pPr>
            <a:r>
              <a:rPr lang="en-US" baseline="0" dirty="0" smtClean="0"/>
              <a:t>Hines leased the property from Pacolet/Milliken Enterprises for 100 years</a:t>
            </a:r>
          </a:p>
          <a:p>
            <a:pPr marL="171450" indent="-171450">
              <a:buFont typeface="Arial" panose="020B0604020202020204" pitchFamily="34" charset="0"/>
              <a:buChar char="•"/>
            </a:pPr>
            <a:r>
              <a:rPr lang="en-US" baseline="0" dirty="0" smtClean="0"/>
              <a:t>Turner has Lump Sum contracts with all the </a:t>
            </a:r>
            <a:r>
              <a:rPr lang="en-US" baseline="0" dirty="0" smtClean="0"/>
              <a:t>subcontractors</a:t>
            </a:r>
          </a:p>
          <a:p>
            <a:pPr marL="171450" indent="-171450">
              <a:buFont typeface="Arial" panose="020B0604020202020204" pitchFamily="34" charset="0"/>
              <a:buChar char="•"/>
            </a:pPr>
            <a:r>
              <a:rPr lang="en-US" baseline="0" dirty="0" smtClean="0"/>
              <a:t>Hines has done work with Turner in the past.</a:t>
            </a:r>
            <a:endParaRPr lang="en-US" dirty="0"/>
          </a:p>
        </p:txBody>
      </p:sp>
      <p:sp>
        <p:nvSpPr>
          <p:cNvPr id="4" name="Slide Number Placeholder 3"/>
          <p:cNvSpPr>
            <a:spLocks noGrp="1"/>
          </p:cNvSpPr>
          <p:nvPr>
            <p:ph type="sldNum" sz="quarter" idx="10"/>
          </p:nvPr>
        </p:nvSpPr>
        <p:spPr/>
        <p:txBody>
          <a:bodyPr/>
          <a:lstStyle/>
          <a:p>
            <a:fld id="{9E3CBBA7-33EA-464A-88C5-0A24B6B0721E}" type="slidenum">
              <a:rPr lang="en-US" smtClean="0"/>
              <a:t>3</a:t>
            </a:fld>
            <a:endParaRPr lang="en-US"/>
          </a:p>
        </p:txBody>
      </p:sp>
    </p:spTree>
    <p:extLst>
      <p:ext uri="{BB962C8B-B14F-4D97-AF65-F5344CB8AC3E}">
        <p14:creationId xmlns:p14="http://schemas.microsoft.com/office/powerpoint/2010/main" val="332249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Office</a:t>
            </a:r>
            <a:r>
              <a:rPr lang="en-US" baseline="0" dirty="0" smtClean="0"/>
              <a:t> located block away from project site.</a:t>
            </a:r>
          </a:p>
          <a:p>
            <a:pPr marL="171450" indent="-171450">
              <a:buFont typeface="Arial" panose="020B0604020202020204" pitchFamily="34" charset="0"/>
              <a:buChar char="•"/>
            </a:pPr>
            <a:r>
              <a:rPr lang="en-US" baseline="0" dirty="0" smtClean="0"/>
              <a:t>Everyone works out of the office except the Project Executive</a:t>
            </a:r>
          </a:p>
          <a:p>
            <a:pPr marL="171450" indent="-171450">
              <a:buFont typeface="Arial" panose="020B0604020202020204" pitchFamily="34" charset="0"/>
              <a:buChar char="•"/>
            </a:pPr>
            <a:r>
              <a:rPr lang="en-US" baseline="0" dirty="0" smtClean="0"/>
              <a:t>A BIM team has been placed in the office led by Arthur </a:t>
            </a:r>
            <a:r>
              <a:rPr lang="en-US" baseline="0" dirty="0" err="1" smtClean="0"/>
              <a:t>D’Antonio</a:t>
            </a:r>
            <a:endParaRPr lang="en-US" baseline="0" dirty="0" smtClean="0"/>
          </a:p>
          <a:p>
            <a:pPr marL="171450" indent="-171450">
              <a:buFont typeface="Arial" panose="020B0604020202020204" pitchFamily="34" charset="0"/>
              <a:buChar char="•"/>
            </a:pPr>
            <a:r>
              <a:rPr lang="en-US" baseline="0" dirty="0" smtClean="0"/>
              <a:t>Each member coordinates with different trades. Chris Stafford maintains relations with all MEP subcontractors and MEP engineering firm </a:t>
            </a:r>
            <a:r>
              <a:rPr lang="en-US" baseline="0" dirty="0" err="1" smtClean="0"/>
              <a:t>Jaros</a:t>
            </a:r>
            <a:r>
              <a:rPr lang="en-US" baseline="0" dirty="0" smtClean="0"/>
              <a:t>, Baum, </a:t>
            </a:r>
            <a:r>
              <a:rPr lang="en-US" baseline="0" dirty="0" err="1" smtClean="0"/>
              <a:t>Bolles</a:t>
            </a: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E3CBBA7-33EA-464A-88C5-0A24B6B0721E}" type="slidenum">
              <a:rPr lang="en-US" smtClean="0"/>
              <a:t>4</a:t>
            </a:fld>
            <a:endParaRPr lang="en-US"/>
          </a:p>
        </p:txBody>
      </p:sp>
    </p:spTree>
    <p:extLst>
      <p:ext uri="{BB962C8B-B14F-4D97-AF65-F5344CB8AC3E}">
        <p14:creationId xmlns:p14="http://schemas.microsoft.com/office/powerpoint/2010/main" val="171555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Project</a:t>
            </a:r>
            <a:r>
              <a:rPr lang="en-US" baseline="0" dirty="0" smtClean="0"/>
              <a:t> Site is very tight</a:t>
            </a:r>
          </a:p>
          <a:p>
            <a:pPr marL="171450" indent="-171450">
              <a:buFont typeface="Arial" panose="020B0604020202020204" pitchFamily="34" charset="0"/>
              <a:buChar char="•"/>
            </a:pPr>
            <a:r>
              <a:rPr lang="en-US" baseline="0" dirty="0" smtClean="0"/>
              <a:t>Will be tallest building in vicinity once completed</a:t>
            </a:r>
          </a:p>
          <a:p>
            <a:pPr marL="171450" indent="-171450">
              <a:buFont typeface="Arial" panose="020B0604020202020204" pitchFamily="34" charset="0"/>
              <a:buChar char="•"/>
            </a:pPr>
            <a:r>
              <a:rPr lang="en-US" baseline="0" dirty="0" smtClean="0"/>
              <a:t>All utility lines go into the building from the North and South ends.</a:t>
            </a:r>
          </a:p>
          <a:p>
            <a:pPr marL="171450" indent="-171450">
              <a:buFont typeface="Arial" panose="020B0604020202020204" pitchFamily="34" charset="0"/>
              <a:buChar char="•"/>
            </a:pPr>
            <a:r>
              <a:rPr lang="en-US" baseline="0" dirty="0" smtClean="0"/>
              <a:t>Jersey Barriers used </a:t>
            </a:r>
            <a:r>
              <a:rPr lang="en-US" baseline="0" dirty="0" smtClean="0"/>
              <a:t>because </a:t>
            </a:r>
            <a:r>
              <a:rPr lang="en-US" baseline="0" dirty="0" smtClean="0"/>
              <a:t>site </a:t>
            </a:r>
            <a:r>
              <a:rPr lang="en-US" baseline="0" dirty="0" smtClean="0"/>
              <a:t>fence extends </a:t>
            </a:r>
            <a:r>
              <a:rPr lang="en-US" baseline="0" dirty="0" smtClean="0"/>
              <a:t>to sidewalk. Surrounding roads have gotten tighter in order to open up a path for pedestrians.</a:t>
            </a:r>
          </a:p>
          <a:p>
            <a:pPr marL="171450" indent="-171450">
              <a:buFont typeface="Arial" panose="020B0604020202020204" pitchFamily="34" charset="0"/>
              <a:buChar char="•"/>
            </a:pPr>
            <a:r>
              <a:rPr lang="en-US" baseline="0" dirty="0" smtClean="0"/>
              <a:t>Deliveries can be difficult because of one way and one lane streets at the North and South side of the site.</a:t>
            </a:r>
            <a:endParaRPr lang="en-US" dirty="0" smtClean="0"/>
          </a:p>
        </p:txBody>
      </p:sp>
      <p:sp>
        <p:nvSpPr>
          <p:cNvPr id="4" name="Slide Number Placeholder 3"/>
          <p:cNvSpPr>
            <a:spLocks noGrp="1"/>
          </p:cNvSpPr>
          <p:nvPr>
            <p:ph type="sldNum" sz="quarter" idx="10"/>
          </p:nvPr>
        </p:nvSpPr>
        <p:spPr/>
        <p:txBody>
          <a:bodyPr/>
          <a:lstStyle/>
          <a:p>
            <a:fld id="{9E3CBBA7-33EA-464A-88C5-0A24B6B0721E}" type="slidenum">
              <a:rPr lang="en-US" smtClean="0"/>
              <a:t>5</a:t>
            </a:fld>
            <a:endParaRPr lang="en-US"/>
          </a:p>
        </p:txBody>
      </p:sp>
    </p:spTree>
    <p:extLst>
      <p:ext uri="{BB962C8B-B14F-4D97-AF65-F5344CB8AC3E}">
        <p14:creationId xmlns:p14="http://schemas.microsoft.com/office/powerpoint/2010/main" val="384232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Bottom up construction</a:t>
            </a:r>
          </a:p>
          <a:p>
            <a:pPr marL="171450" indent="-171450">
              <a:buFont typeface="Arial" panose="020B0604020202020204" pitchFamily="34" charset="0"/>
              <a:buChar char="•"/>
            </a:pPr>
            <a:r>
              <a:rPr lang="en-US" dirty="0" smtClean="0"/>
              <a:t>Longest</a:t>
            </a:r>
            <a:r>
              <a:rPr lang="en-US" baseline="0" dirty="0" smtClean="0"/>
              <a:t> duration is Metro addition</a:t>
            </a:r>
          </a:p>
          <a:p>
            <a:pPr marL="171450" indent="-171450">
              <a:buFont typeface="Arial" panose="020B0604020202020204" pitchFamily="34" charset="0"/>
              <a:buChar char="•"/>
            </a:pPr>
            <a:r>
              <a:rPr lang="en-US" baseline="0" dirty="0" smtClean="0"/>
              <a:t>Break ground: December 24</a:t>
            </a:r>
            <a:r>
              <a:rPr lang="en-US" baseline="30000" dirty="0" smtClean="0"/>
              <a:t>th</a:t>
            </a:r>
            <a:r>
              <a:rPr lang="en-US" baseline="0" dirty="0" smtClean="0"/>
              <a:t> 2012 </a:t>
            </a:r>
          </a:p>
          <a:p>
            <a:pPr marL="171450" indent="-171450">
              <a:buFont typeface="Arial" panose="020B0604020202020204" pitchFamily="34" charset="0"/>
              <a:buChar char="•"/>
            </a:pPr>
            <a:r>
              <a:rPr lang="en-US" baseline="0" dirty="0" smtClean="0"/>
              <a:t>Substantial completion: March 3</a:t>
            </a:r>
            <a:r>
              <a:rPr lang="en-US" baseline="30000" dirty="0" smtClean="0"/>
              <a:t>rd</a:t>
            </a:r>
            <a:r>
              <a:rPr lang="en-US" baseline="0" dirty="0" smtClean="0"/>
              <a:t> 2015</a:t>
            </a:r>
          </a:p>
          <a:p>
            <a:pPr marL="171450" indent="-171450">
              <a:buFont typeface="Arial" panose="020B0604020202020204" pitchFamily="34" charset="0"/>
              <a:buChar char="•"/>
            </a:pPr>
            <a:r>
              <a:rPr lang="en-US" baseline="0" dirty="0" smtClean="0"/>
              <a:t>Final Completion: May 29</a:t>
            </a:r>
            <a:r>
              <a:rPr lang="en-US" baseline="30000" dirty="0" smtClean="0"/>
              <a:t>th</a:t>
            </a:r>
            <a:r>
              <a:rPr lang="en-US" baseline="0" dirty="0" smtClean="0"/>
              <a:t> 2015</a:t>
            </a:r>
          </a:p>
          <a:p>
            <a:pPr marL="171450" indent="-171450">
              <a:buFont typeface="Arial" panose="020B0604020202020204" pitchFamily="34" charset="0"/>
              <a:buChar char="•"/>
            </a:pPr>
            <a:r>
              <a:rPr lang="en-US" baseline="0" dirty="0" smtClean="0"/>
              <a:t>Open New MTA Entrance &amp; Connections: March 3</a:t>
            </a:r>
            <a:r>
              <a:rPr lang="en-US" baseline="30000" dirty="0" smtClean="0"/>
              <a:t>rd</a:t>
            </a:r>
            <a:r>
              <a:rPr lang="en-US" baseline="0" dirty="0" smtClean="0"/>
              <a:t> 2015</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E3CBBA7-33EA-464A-88C5-0A24B6B0721E}" type="slidenum">
              <a:rPr lang="en-US" smtClean="0"/>
              <a:t>6</a:t>
            </a:fld>
            <a:endParaRPr lang="en-US"/>
          </a:p>
        </p:txBody>
      </p:sp>
    </p:spTree>
    <p:extLst>
      <p:ext uri="{BB962C8B-B14F-4D97-AF65-F5344CB8AC3E}">
        <p14:creationId xmlns:p14="http://schemas.microsoft.com/office/powerpoint/2010/main" val="373301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smtClean="0"/>
              <a:t>Structural</a:t>
            </a:r>
          </a:p>
          <a:p>
            <a:pPr marL="628650" lvl="1" indent="-171450">
              <a:buFont typeface="Arial" panose="020B0604020202020204" pitchFamily="34" charset="0"/>
              <a:buChar char="•"/>
            </a:pPr>
            <a:r>
              <a:rPr lang="en-US" sz="1200" b="0" dirty="0" smtClean="0"/>
              <a:t>Demolition</a:t>
            </a:r>
            <a:r>
              <a:rPr lang="en-US" sz="1200" b="0" baseline="0" dirty="0" smtClean="0"/>
              <a:t> to existing building was done before Turner was awarded the project. Project site was a flat lot when taken over.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Slab on Metal deck: Lower level 1 has a slab of 9” NWC reinforced with WWF (6x6 –W2.9xW2.9) From floors 1-9 slabs are  6” NWC with a 3”-18 GA metal deck. </a:t>
            </a:r>
            <a:r>
              <a:rPr lang="en-US" sz="1200" b="0" baseline="0" dirty="0" smtClean="0"/>
              <a:t>These slabs are reinforced with Welded Wire Fabric (6x6 -W1.4xW1.4). </a:t>
            </a:r>
            <a:r>
              <a:rPr lang="en-US" sz="1200" b="0" baseline="0" dirty="0" smtClean="0"/>
              <a:t>Level 10 has 6” NWC with a 2”-16 GA metal deck. Level 10 slabs are reinforced with #4 rebar@12” each way top and bottom. The deck is also fireproofed with 5000 PSI concrete. Levels 11-28 the slabs are 5 ½” NWC with a 3” GA metal deck and is reinforced with WWF </a:t>
            </a:r>
            <a:r>
              <a:rPr lang="en-US" sz="1200" b="0" baseline="0" dirty="0" smtClean="0"/>
              <a:t>(6x6 -W1.4xW1.4)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Steel Beams range in a variety of sizes. Floors 2-9 use a majority of 127x94, 12x14, and 18x35. Level 10 uses the most structural steel. Again 12x14 and 18x35 </a:t>
            </a:r>
            <a:r>
              <a:rPr lang="en-US" sz="1200" b="0" baseline="0" dirty="0" err="1" smtClean="0"/>
              <a:t>isused</a:t>
            </a:r>
            <a:r>
              <a:rPr lang="en-US" sz="1200" b="0" baseline="0" dirty="0" smtClean="0"/>
              <a:t>, but also 14x61, 33x118 and 24x55 are used. Floors 11-28 use a majority of 121x50, and 12x14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All Beams are supporting the concrete core and vice versa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Two cranes onsite. An assist crane is used during the construction of the core. Once structural steel sequence begins a larger tower crane will be used.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smtClean="0"/>
              <a:t>Cast in Place Concrete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Core will contain 9 Public elevators, Mechanical, Telecom, and a Electrical rooms along with stairs and bathrooms (2-9).</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Concrete Core poured using pneumatic formwork system.  The hydraulic system is an efficient system us more regular in high rise construction. Allows working deck to rise with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smtClean="0"/>
              <a:t>Mechanical System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3 Chillers on top of roof. (2 traditional 1 absorption) Space for additional chiller in future.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7 Condensing boilers located in mechanical penthouse. Water from these boilers are used to provide heating and cooling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Heat recover pump circuit supplies hot water.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A combined heat and power is used for a secondary circuit. 3 65 kW micro turbines also found in the mechanical penthouse are sized to handle the base load of the building.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Air conditioning unit provides fresh air for each floor. All located in mechanical rooms on floors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Still water detention tank installed on roof. This is used to collect rain water and provides water for sprinkler system if power is lost. This also is used for when heavy storms occur preventing the water discharging directly into the sewer.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An automatic sprinkler system will be provided throughout the building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Standpipe outlets will be provided at each floor level within every exit stairway. Hose connections will be located at the riser on each floor level landing and on the entrance floor above the standpipe riser control valve.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Voice Alarm communication system, and sprinkler system will be provided with water flow devices and alarm system will activate upon water flow.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9E3CBBA7-33EA-464A-88C5-0A24B6B0721E}" type="slidenum">
              <a:rPr lang="en-US" smtClean="0"/>
              <a:t>7</a:t>
            </a:fld>
            <a:endParaRPr lang="en-US"/>
          </a:p>
        </p:txBody>
      </p:sp>
    </p:spTree>
    <p:extLst>
      <p:ext uri="{BB962C8B-B14F-4D97-AF65-F5344CB8AC3E}">
        <p14:creationId xmlns:p14="http://schemas.microsoft.com/office/powerpoint/2010/main" val="1451456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Electrical</a:t>
            </a:r>
          </a:p>
          <a:p>
            <a:pPr marL="628650" lvl="1" indent="-171450">
              <a:buFont typeface="Arial" panose="020B0604020202020204" pitchFamily="34" charset="0"/>
              <a:buChar char="•"/>
            </a:pPr>
            <a:r>
              <a:rPr lang="en-US" b="0" dirty="0" smtClean="0"/>
              <a:t>3 transformers provided by Con Edison located in Lower</a:t>
            </a:r>
            <a:r>
              <a:rPr lang="en-US" b="0" baseline="0" dirty="0" smtClean="0"/>
              <a:t> Level 1</a:t>
            </a:r>
            <a:r>
              <a:rPr lang="en-US" b="0" dirty="0" smtClean="0"/>
              <a:t>. There is a space for an additional transformer in the future. The transformer provided by con </a:t>
            </a:r>
            <a:r>
              <a:rPr lang="en-US" b="0" dirty="0" err="1" smtClean="0"/>
              <a:t>ed</a:t>
            </a:r>
            <a:r>
              <a:rPr lang="en-US" b="0" dirty="0" smtClean="0"/>
              <a:t> are responsible for</a:t>
            </a:r>
            <a:r>
              <a:rPr lang="en-US" b="0" baseline="0" dirty="0" smtClean="0"/>
              <a:t> stepping down the power to a 265/460 V. These transformers run through network protectors found in Lower Level 2 and from here are ran through 3 switchboards at 265/460V 3 phase power 4 wires with a bus rating of 4000A.  SS1 feeds to a breaker in the mechanical penthouse and back down to distribution switchboard. From the switchboard power is fed through various transformers that drops the power to 120/208V 3 phase 4 wires. SS2 and SS3 runs power to floors (15-28) and (2-14) respectfully through a bus duct. These switchboards also run through the same breaker on the roof and back down to the other two distribution switchboards.</a:t>
            </a:r>
          </a:p>
          <a:p>
            <a:pPr marL="628650" lvl="1" indent="-171450">
              <a:buFont typeface="Arial" panose="020B0604020202020204" pitchFamily="34" charset="0"/>
              <a:buChar char="•"/>
            </a:pPr>
            <a:r>
              <a:rPr lang="en-US" b="0" baseline="0" dirty="0" smtClean="0"/>
              <a:t>A diesel generator at 750 kW 3 phase 4 wires is also found in the mechanical penthouse. This is a backup system if there is a loss of power.</a:t>
            </a:r>
          </a:p>
          <a:p>
            <a:pPr marL="171450" lvl="0" indent="-171450">
              <a:buFont typeface="Arial" panose="020B0604020202020204" pitchFamily="34" charset="0"/>
              <a:buChar char="•"/>
            </a:pPr>
            <a:r>
              <a:rPr lang="en-US" b="1" baseline="0" dirty="0" smtClean="0"/>
              <a:t>Curtain Wall</a:t>
            </a:r>
          </a:p>
          <a:p>
            <a:pPr marL="628650" lvl="1" indent="-171450">
              <a:buFont typeface="Arial" panose="020B0604020202020204" pitchFamily="34" charset="0"/>
              <a:buChar char="•"/>
            </a:pPr>
            <a:r>
              <a:rPr lang="en-US" b="0" baseline="0" dirty="0" smtClean="0"/>
              <a:t>The entire exterior of the building uses insulating glass. A flatter portion of 1 ¼” and a curved glass at a size of 1 ¾” is used. There are mullions made of aluminum and the wall is considered as a canopy type structure.  The curtain wall is installed using various types of brackets depending on the location of the glass. The connection is attached to steel which is attached to the structural slabs. The interior portion of the wall has a combination of insulation, vapor barrier, </a:t>
            </a:r>
            <a:r>
              <a:rPr lang="en-US" b="0" baseline="0" dirty="0" err="1" smtClean="0"/>
              <a:t>firesafing</a:t>
            </a:r>
            <a:r>
              <a:rPr lang="en-US" b="0" baseline="0" dirty="0" smtClean="0"/>
              <a:t>, and a smoke seal. A monorail is used on the sides of the building which raises the panel and places it.</a:t>
            </a:r>
          </a:p>
          <a:p>
            <a:pPr marL="171450" lvl="0" indent="-171450">
              <a:buFont typeface="Arial" panose="020B0604020202020204" pitchFamily="34" charset="0"/>
              <a:buChar char="•"/>
            </a:pPr>
            <a:r>
              <a:rPr lang="en-US" b="1" baseline="0" dirty="0" smtClean="0"/>
              <a:t>Excavation</a:t>
            </a:r>
          </a:p>
          <a:p>
            <a:pPr marL="628650" lvl="1" indent="-171450">
              <a:buFont typeface="Arial" panose="020B0604020202020204" pitchFamily="34" charset="0"/>
              <a:buChar char="•"/>
            </a:pPr>
            <a:r>
              <a:rPr lang="en-US" b="0" dirty="0" smtClean="0"/>
              <a:t>34</a:t>
            </a:r>
            <a:r>
              <a:rPr lang="en-US" b="0" baseline="0" dirty="0" smtClean="0"/>
              <a:t> </a:t>
            </a:r>
            <a:r>
              <a:rPr lang="en-US" b="0" baseline="0" dirty="0" err="1" smtClean="0"/>
              <a:t>ft</a:t>
            </a:r>
            <a:r>
              <a:rPr lang="en-US" b="0" baseline="0" dirty="0" smtClean="0"/>
              <a:t> excavation</a:t>
            </a:r>
          </a:p>
          <a:p>
            <a:pPr marL="628650" lvl="1" indent="-171450">
              <a:buFont typeface="Arial" panose="020B0604020202020204" pitchFamily="34" charset="0"/>
              <a:buChar char="•"/>
            </a:pPr>
            <a:r>
              <a:rPr lang="en-US" b="0" baseline="0" dirty="0" smtClean="0"/>
              <a:t>Support system is a concrete tangent wall with grout columns drilled</a:t>
            </a:r>
          </a:p>
          <a:p>
            <a:pPr marL="628650" lvl="1" indent="-171450">
              <a:buFont typeface="Arial" panose="020B0604020202020204" pitchFamily="34" charset="0"/>
              <a:buChar char="•"/>
            </a:pPr>
            <a:r>
              <a:rPr lang="en-US" b="0" baseline="0" dirty="0" smtClean="0"/>
              <a:t>This support was important as the site is surround by existing streets</a:t>
            </a:r>
          </a:p>
          <a:p>
            <a:pPr marL="628650" lvl="1" indent="-171450">
              <a:buFont typeface="Arial" panose="020B0604020202020204" pitchFamily="34" charset="0"/>
              <a:buChar char="•"/>
            </a:pPr>
            <a:r>
              <a:rPr lang="en-US" b="0" baseline="0" dirty="0" smtClean="0"/>
              <a:t>A temporary dewatering system was used during the excavation process.</a:t>
            </a:r>
            <a:endParaRPr lang="en-US" b="0" dirty="0"/>
          </a:p>
        </p:txBody>
      </p:sp>
      <p:sp>
        <p:nvSpPr>
          <p:cNvPr id="4" name="Slide Number Placeholder 3"/>
          <p:cNvSpPr>
            <a:spLocks noGrp="1"/>
          </p:cNvSpPr>
          <p:nvPr>
            <p:ph type="sldNum" sz="quarter" idx="10"/>
          </p:nvPr>
        </p:nvSpPr>
        <p:spPr/>
        <p:txBody>
          <a:bodyPr/>
          <a:lstStyle/>
          <a:p>
            <a:fld id="{9E3CBBA7-33EA-464A-88C5-0A24B6B0721E}" type="slidenum">
              <a:rPr lang="en-US" smtClean="0"/>
              <a:t>8</a:t>
            </a:fld>
            <a:endParaRPr lang="en-US"/>
          </a:p>
        </p:txBody>
      </p:sp>
    </p:spTree>
    <p:extLst>
      <p:ext uri="{BB962C8B-B14F-4D97-AF65-F5344CB8AC3E}">
        <p14:creationId xmlns:p14="http://schemas.microsoft.com/office/powerpoint/2010/main" val="2710171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a:t>
            </a:r>
            <a:r>
              <a:rPr lang="en-US" baseline="0" dirty="0" smtClean="0"/>
              <a:t> seen in the table there are a few discrepancies between Turner’s estimate and bid prices compared to my own square foot estimate. </a:t>
            </a:r>
          </a:p>
          <a:p>
            <a:pPr marL="171450" indent="-171450">
              <a:buFont typeface="Arial" panose="020B0604020202020204" pitchFamily="34" charset="0"/>
              <a:buChar char="•"/>
            </a:pPr>
            <a:r>
              <a:rPr lang="en-US" baseline="0" dirty="0" smtClean="0"/>
              <a:t>2 separate square foot estimates were done because the parameters for “Story Count” did not go to 28 floors. Also floors 1-9 has a GSF of roughly 19,750/floor and floors 10-Mechanical Penthouse has a GSF of roughly 13,120/floor</a:t>
            </a:r>
          </a:p>
          <a:p>
            <a:pPr marL="171450" indent="-171450">
              <a:buFont typeface="Arial" panose="020B0604020202020204" pitchFamily="34" charset="0"/>
              <a:buChar char="•"/>
            </a:pPr>
            <a:r>
              <a:rPr lang="en-US" baseline="0" dirty="0" smtClean="0"/>
              <a:t>The excavation and foundation estimate was significantly lower than the actual estimate of Turners because RS Means only counted for a standard substructure. There are two lower levels with different column and slab sizes than used from the standard RS Means substructure. </a:t>
            </a:r>
          </a:p>
          <a:p>
            <a:pPr marL="171450" indent="-171450">
              <a:buFont typeface="Arial" panose="020B0604020202020204" pitchFamily="34" charset="0"/>
              <a:buChar char="•"/>
            </a:pPr>
            <a:r>
              <a:rPr lang="en-US" baseline="0" dirty="0" smtClean="0"/>
              <a:t>With this building being the second concrete core building in the city it changes the scope of work for Turner. RS Means does not consider the amount of concrete used for the core and for the lower levels </a:t>
            </a:r>
          </a:p>
          <a:p>
            <a:pPr marL="171450" indent="-171450">
              <a:buFont typeface="Arial" panose="020B0604020202020204" pitchFamily="34" charset="0"/>
              <a:buChar char="•"/>
            </a:pPr>
            <a:r>
              <a:rPr lang="en-US" baseline="0" dirty="0" smtClean="0"/>
              <a:t>The MEP and Curtain systems used for the project significantly differ from the RS Means standard as well.</a:t>
            </a:r>
          </a:p>
        </p:txBody>
      </p:sp>
      <p:sp>
        <p:nvSpPr>
          <p:cNvPr id="4" name="Slide Number Placeholder 3"/>
          <p:cNvSpPr>
            <a:spLocks noGrp="1"/>
          </p:cNvSpPr>
          <p:nvPr>
            <p:ph type="sldNum" sz="quarter" idx="10"/>
          </p:nvPr>
        </p:nvSpPr>
        <p:spPr/>
        <p:txBody>
          <a:bodyPr/>
          <a:lstStyle/>
          <a:p>
            <a:fld id="{9E3CBBA7-33EA-464A-88C5-0A24B6B0721E}" type="slidenum">
              <a:rPr lang="en-US" smtClean="0"/>
              <a:t>9</a:t>
            </a:fld>
            <a:endParaRPr lang="en-US"/>
          </a:p>
        </p:txBody>
      </p:sp>
    </p:spTree>
    <p:extLst>
      <p:ext uri="{BB962C8B-B14F-4D97-AF65-F5344CB8AC3E}">
        <p14:creationId xmlns:p14="http://schemas.microsoft.com/office/powerpoint/2010/main" val="67233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1B1140-8871-4C98-A0BB-E0248C5B968D}"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10E9-DF58-49F1-BE98-3B5F66ECA571}"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B1140-8871-4C98-A0BB-E0248C5B968D}"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10E9-DF58-49F1-BE98-3B5F66ECA5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1B1140-8871-4C98-A0BB-E0248C5B968D}"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10E9-DF58-49F1-BE98-3B5F66ECA5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1B1140-8871-4C98-A0BB-E0248C5B968D}"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10E9-DF58-49F1-BE98-3B5F66ECA57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1B1140-8871-4C98-A0BB-E0248C5B968D}"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10E9-DF58-49F1-BE98-3B5F66ECA5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1B1140-8871-4C98-A0BB-E0248C5B968D}" type="datetimeFigureOut">
              <a:rPr lang="en-US" smtClean="0"/>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310E9-DF58-49F1-BE98-3B5F66ECA57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1B1140-8871-4C98-A0BB-E0248C5B968D}" type="datetimeFigureOut">
              <a:rPr lang="en-US" smtClean="0"/>
              <a:t>9/15/2013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0310E9-DF58-49F1-BE98-3B5F66ECA57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1B1140-8871-4C98-A0BB-E0248C5B968D}" type="datetimeFigureOut">
              <a:rPr lang="en-US" smtClean="0"/>
              <a:t>9/15/2013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0310E9-DF58-49F1-BE98-3B5F66ECA5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B1140-8871-4C98-A0BB-E0248C5B968D}" type="datetimeFigureOut">
              <a:rPr lang="en-US" smtClean="0"/>
              <a:t>9/15/2013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0310E9-DF58-49F1-BE98-3B5F66ECA5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B1140-8871-4C98-A0BB-E0248C5B968D}" type="datetimeFigureOut">
              <a:rPr lang="en-US" smtClean="0"/>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310E9-DF58-49F1-BE98-3B5F66ECA5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B1140-8871-4C98-A0BB-E0248C5B968D}" type="datetimeFigureOut">
              <a:rPr lang="en-US" smtClean="0"/>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310E9-DF58-49F1-BE98-3B5F66ECA571}"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11B1140-8871-4C98-A0BB-E0248C5B968D}" type="datetimeFigureOut">
              <a:rPr lang="en-US" smtClean="0"/>
              <a:t>9/15/2013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80310E9-DF58-49F1-BE98-3B5F66ECA5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4173989"/>
            <a:ext cx="6324600" cy="2743200"/>
          </a:xfrm>
        </p:spPr>
        <p:txBody>
          <a:bodyPr>
            <a:normAutofit/>
          </a:bodyPr>
          <a:lstStyle/>
          <a:p>
            <a:pPr algn="ctr"/>
            <a:r>
              <a:rPr lang="en-US" sz="2800" dirty="0" err="1"/>
              <a:t>Shivam</a:t>
            </a:r>
            <a:r>
              <a:rPr lang="en-US" sz="2800" dirty="0"/>
              <a:t> Patel</a:t>
            </a:r>
            <a:br>
              <a:rPr lang="en-US" sz="2800" dirty="0"/>
            </a:br>
            <a:r>
              <a:rPr lang="en-US" sz="2800" dirty="0"/>
              <a:t>CM </a:t>
            </a:r>
            <a:r>
              <a:rPr lang="en-US" sz="2800" dirty="0" smtClean="0"/>
              <a:t>Option</a:t>
            </a:r>
            <a:r>
              <a:rPr lang="en-US" sz="2800" dirty="0"/>
              <a:t/>
            </a:r>
            <a:br>
              <a:rPr lang="en-US" sz="2800" dirty="0"/>
            </a:br>
            <a:r>
              <a:rPr lang="en-US" sz="2800" dirty="0"/>
              <a:t>Technical Assignment </a:t>
            </a:r>
            <a:r>
              <a:rPr lang="en-US" sz="2800" dirty="0" smtClean="0"/>
              <a:t>1</a:t>
            </a:r>
          </a:p>
          <a:p>
            <a:pPr algn="ctr"/>
            <a:r>
              <a:rPr lang="en-US" sz="2800" dirty="0" err="1" smtClean="0"/>
              <a:t>Dr</a:t>
            </a:r>
            <a:r>
              <a:rPr lang="en-US" sz="2800" dirty="0" smtClean="0"/>
              <a:t> Ed Gannon</a:t>
            </a:r>
          </a:p>
          <a:p>
            <a:pPr algn="ctr"/>
            <a:r>
              <a:rPr lang="en-US" sz="2800" dirty="0" smtClean="0"/>
              <a:t>September 16</a:t>
            </a:r>
            <a:r>
              <a:rPr lang="en-US" sz="2800" baseline="30000" dirty="0" smtClean="0"/>
              <a:t>th</a:t>
            </a:r>
            <a:r>
              <a:rPr lang="en-US" sz="2800" dirty="0" smtClean="0"/>
              <a:t> 2013</a:t>
            </a:r>
            <a:endParaRPr lang="en-US" sz="2800" dirty="0"/>
          </a:p>
        </p:txBody>
      </p:sp>
      <p:sp>
        <p:nvSpPr>
          <p:cNvPr id="2" name="Title 1"/>
          <p:cNvSpPr>
            <a:spLocks noGrp="1"/>
          </p:cNvSpPr>
          <p:nvPr>
            <p:ph type="ctrTitle"/>
          </p:nvPr>
        </p:nvSpPr>
        <p:spPr>
          <a:xfrm>
            <a:off x="914400" y="152400"/>
            <a:ext cx="7175351" cy="1219200"/>
          </a:xfrm>
        </p:spPr>
        <p:txBody>
          <a:bodyPr/>
          <a:lstStyle/>
          <a:p>
            <a:pPr marL="182880" indent="0" algn="ctr">
              <a:buNone/>
            </a:pPr>
            <a:r>
              <a:rPr lang="en-US" sz="4800" dirty="0" smtClean="0"/>
              <a:t>The Tower</a:t>
            </a:r>
            <a:br>
              <a:rPr lang="en-US" sz="4800" dirty="0" smtClean="0"/>
            </a:br>
            <a:r>
              <a:rPr lang="en-US" sz="4800" dirty="0" smtClean="0"/>
              <a:t/>
            </a:r>
            <a:br>
              <a:rPr lang="en-US" sz="4800" dirty="0" smtClean="0"/>
            </a:br>
            <a:endParaRPr lang="en-US"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075853"/>
            <a:ext cx="2114672" cy="2984079"/>
          </a:xfrm>
          <a:prstGeom prst="rect">
            <a:avLst/>
          </a:prstGeom>
        </p:spPr>
      </p:pic>
      <p:sp>
        <p:nvSpPr>
          <p:cNvPr id="5" name="TextBox 4"/>
          <p:cNvSpPr txBox="1"/>
          <p:nvPr/>
        </p:nvSpPr>
        <p:spPr>
          <a:xfrm>
            <a:off x="3657600" y="4050879"/>
            <a:ext cx="1828800" cy="246221"/>
          </a:xfrm>
          <a:prstGeom prst="rect">
            <a:avLst/>
          </a:prstGeom>
          <a:noFill/>
        </p:spPr>
        <p:txBody>
          <a:bodyPr wrap="square" rtlCol="0">
            <a:spAutoFit/>
          </a:bodyPr>
          <a:lstStyle/>
          <a:p>
            <a:pPr algn="ctr"/>
            <a:r>
              <a:rPr lang="en-US" sz="1000" dirty="0" smtClean="0"/>
              <a:t>Image courtesy of Hines</a:t>
            </a:r>
            <a:endParaRPr lang="en-US" sz="1000" dirty="0"/>
          </a:p>
        </p:txBody>
      </p:sp>
    </p:spTree>
    <p:extLst>
      <p:ext uri="{BB962C8B-B14F-4D97-AF65-F5344CB8AC3E}">
        <p14:creationId xmlns:p14="http://schemas.microsoft.com/office/powerpoint/2010/main" val="1728739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324" y="1600200"/>
            <a:ext cx="7175351" cy="1219200"/>
          </a:xfrm>
        </p:spPr>
        <p:txBody>
          <a:bodyPr/>
          <a:lstStyle/>
          <a:p>
            <a:pPr marL="182880" indent="0" algn="ctr">
              <a:buNone/>
            </a:pPr>
            <a:r>
              <a:rPr lang="en-US" sz="4800" dirty="0" smtClean="0"/>
              <a:t>Thank You</a:t>
            </a:r>
            <a:br>
              <a:rPr lang="en-US" sz="4800" dirty="0" smtClean="0"/>
            </a:br>
            <a:r>
              <a:rPr lang="en-US" sz="4800" dirty="0"/>
              <a:t/>
            </a:r>
            <a:br>
              <a:rPr lang="en-US" sz="4800" dirty="0"/>
            </a:br>
            <a:r>
              <a:rPr lang="en-US" sz="4800" dirty="0" smtClean="0"/>
              <a:t>Questions?</a:t>
            </a:r>
            <a:br>
              <a:rPr lang="en-US" sz="4800" dirty="0" smtClean="0"/>
            </a:br>
            <a:r>
              <a:rPr lang="en-US" sz="4800" dirty="0" smtClean="0"/>
              <a:t/>
            </a:r>
            <a:br>
              <a:rPr lang="en-US" sz="4800" dirty="0" smtClean="0"/>
            </a:br>
            <a:endParaRPr lang="en-US" sz="4800" dirty="0"/>
          </a:p>
        </p:txBody>
      </p:sp>
    </p:spTree>
    <p:extLst>
      <p:ext uri="{BB962C8B-B14F-4D97-AF65-F5344CB8AC3E}">
        <p14:creationId xmlns:p14="http://schemas.microsoft.com/office/powerpoint/2010/main" val="4255714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9144000" cy="1219200"/>
          </a:xfrm>
        </p:spPr>
        <p:txBody>
          <a:bodyPr/>
          <a:lstStyle/>
          <a:p>
            <a:pPr marL="182880" indent="0">
              <a:buNone/>
            </a:pPr>
            <a:r>
              <a:rPr lang="en-US" sz="1800" dirty="0" smtClean="0">
                <a:effectLst>
                  <a:outerShdw blurRad="38100" dist="38100" dir="2700000" algn="tl">
                    <a:srgbClr val="000000">
                      <a:alpha val="43137"/>
                    </a:srgbClr>
                  </a:outerShdw>
                  <a:reflection blurRad="6350" stA="55000" endA="300" endPos="45500" dir="5400000" sy="-100000" algn="bl" rotWithShape="0"/>
                </a:effectLst>
              </a:rPr>
              <a:t>Client Information</a:t>
            </a:r>
            <a:r>
              <a:rPr lang="en-US" sz="1600" dirty="0" smtClean="0">
                <a:effectLst>
                  <a:outerShdw blurRad="38100" dist="38100" dir="2700000" algn="tl">
                    <a:srgbClr val="000000">
                      <a:alpha val="43137"/>
                    </a:srgbClr>
                  </a:outerShdw>
                  <a:reflection blurRad="6350" stA="55000" endA="300" endPos="45500" dir="5400000" sy="-100000" algn="bl" rotWithShape="0"/>
                </a:effectLst>
              </a:rPr>
              <a:t> </a:t>
            </a:r>
            <a:r>
              <a:rPr lang="en-US" sz="1600" dirty="0">
                <a:effectLst>
                  <a:outerShdw blurRad="38100" dist="38100" dir="2700000" algn="tl">
                    <a:srgbClr val="000000">
                      <a:alpha val="43137"/>
                    </a:srgbClr>
                  </a:outerShdw>
                  <a:reflection blurRad="6350" stA="55000" endA="300" endPos="45500" dir="5400000" sy="-100000" algn="bl" rotWithShape="0"/>
                </a:effectLst>
              </a:rPr>
              <a:t> </a:t>
            </a:r>
            <a:r>
              <a:rPr lang="en-US" sz="1600" dirty="0" smtClean="0">
                <a:effectLst>
                  <a:outerShdw blurRad="38100" dist="38100" dir="2700000" algn="tl">
                    <a:srgbClr val="000000">
                      <a:alpha val="43137"/>
                    </a:srgbClr>
                  </a:outerShdw>
                  <a:reflection blurRad="6350" stA="55000" endA="300" endPos="45500" dir="5400000" sy="-100000" algn="bl" rotWithShape="0"/>
                </a:effectLst>
              </a:rPr>
              <a:t>                    </a:t>
            </a:r>
            <a:r>
              <a:rPr lang="en-US" sz="1600" dirty="0" smtClean="0"/>
              <a:t>Project Delivery System		      Staffing Plan</a:t>
            </a:r>
            <a:br>
              <a:rPr lang="en-US" sz="1600" dirty="0" smtClean="0"/>
            </a:br>
            <a:r>
              <a:rPr lang="en-US" sz="1600" dirty="0" smtClean="0"/>
              <a:t/>
            </a:r>
            <a:br>
              <a:rPr lang="en-US" sz="1600" dirty="0" smtClean="0"/>
            </a:br>
            <a:r>
              <a:rPr lang="en-US" sz="1600" dirty="0" smtClean="0"/>
              <a:t>Existing Conditions	</a:t>
            </a:r>
            <a:r>
              <a:rPr lang="en-US" sz="1600" dirty="0"/>
              <a:t> </a:t>
            </a:r>
            <a:r>
              <a:rPr lang="en-US" sz="1600" dirty="0" smtClean="0"/>
              <a:t>               Schedule Summary</a:t>
            </a:r>
            <a:r>
              <a:rPr lang="en-US" sz="1600" dirty="0"/>
              <a:t> </a:t>
            </a:r>
            <a:r>
              <a:rPr lang="en-US" sz="1600" dirty="0" smtClean="0"/>
              <a:t>           	             Systems Summary</a:t>
            </a:r>
            <a:br>
              <a:rPr lang="en-US" sz="1600" dirty="0" smtClean="0"/>
            </a:br>
            <a:r>
              <a:rPr lang="en-US" sz="1600" dirty="0"/>
              <a:t>	</a:t>
            </a:r>
            <a:r>
              <a:rPr lang="en-US" sz="1600" dirty="0" smtClean="0"/>
              <a:t>			</a:t>
            </a:r>
            <a:br>
              <a:rPr lang="en-US" sz="1600" dirty="0" smtClean="0"/>
            </a:br>
            <a:r>
              <a:rPr lang="en-US" sz="1600" dirty="0"/>
              <a:t>	</a:t>
            </a:r>
            <a:r>
              <a:rPr lang="en-US" sz="1600" dirty="0" smtClean="0"/>
              <a:t>			    Cost Evaluation</a:t>
            </a:r>
            <a:r>
              <a:rPr lang="en-US" sz="1400" dirty="0" smtClean="0"/>
              <a:t>			</a:t>
            </a:r>
            <a:br>
              <a:rPr lang="en-US" sz="1400" dirty="0" smtClean="0"/>
            </a:br>
            <a:r>
              <a:rPr lang="en-US" sz="1400" dirty="0" smtClean="0"/>
              <a:t/>
            </a:r>
            <a:br>
              <a:rPr lang="en-US" sz="1400" dirty="0" smtClean="0"/>
            </a:br>
            <a:r>
              <a:rPr lang="en-US" sz="1400" dirty="0" smtClean="0"/>
              <a:t/>
            </a:r>
            <a:br>
              <a:rPr lang="en-US" sz="1400" dirty="0" smtClean="0"/>
            </a:br>
            <a:r>
              <a:rPr lang="en-US" sz="4800" dirty="0" smtClean="0"/>
              <a:t/>
            </a:r>
            <a:br>
              <a:rPr lang="en-US" sz="4800" dirty="0" smtClean="0"/>
            </a:br>
            <a:endParaRPr lang="en-US" sz="900" dirty="0"/>
          </a:p>
        </p:txBody>
      </p:sp>
      <p:sp>
        <p:nvSpPr>
          <p:cNvPr id="6" name="Subtitle 5"/>
          <p:cNvSpPr>
            <a:spLocks noGrp="1"/>
          </p:cNvSpPr>
          <p:nvPr>
            <p:ph type="subTitle" idx="1"/>
          </p:nvPr>
        </p:nvSpPr>
        <p:spPr>
          <a:xfrm>
            <a:off x="152400" y="1600200"/>
            <a:ext cx="6477000" cy="2743200"/>
          </a:xfrm>
        </p:spPr>
        <p:txBody>
          <a:bodyPr>
            <a:normAutofit/>
          </a:bodyPr>
          <a:lstStyle/>
          <a:p>
            <a:pPr marL="342900" indent="-342900">
              <a:buFont typeface="Arial" panose="020B0604020202020204" pitchFamily="34" charset="0"/>
              <a:buChar char="•"/>
            </a:pPr>
            <a:r>
              <a:rPr lang="en-US" dirty="0" smtClean="0"/>
              <a:t>Privately owned real estate firm</a:t>
            </a:r>
          </a:p>
          <a:p>
            <a:pPr marL="342900" indent="-342900">
              <a:buFont typeface="Arial" panose="020B0604020202020204" pitchFamily="34" charset="0"/>
              <a:buChar char="•"/>
            </a:pPr>
            <a:r>
              <a:rPr lang="en-US" dirty="0" smtClean="0"/>
              <a:t>Purpose for building The Tower?</a:t>
            </a:r>
          </a:p>
          <a:p>
            <a:pPr marL="342900" indent="-342900">
              <a:buFont typeface="Arial" panose="020B0604020202020204" pitchFamily="34" charset="0"/>
              <a:buChar char="•"/>
            </a:pPr>
            <a:r>
              <a:rPr lang="en-US" dirty="0" smtClean="0"/>
              <a:t>Cost, quality, schedule, safety expectations</a:t>
            </a:r>
          </a:p>
          <a:p>
            <a:pPr marL="342900" indent="-342900">
              <a:buFont typeface="Arial" panose="020B0604020202020204" pitchFamily="34" charset="0"/>
              <a:buChar char="•"/>
            </a:pPr>
            <a:r>
              <a:rPr lang="en-US" dirty="0" smtClean="0"/>
              <a:t>Sequencing issues</a:t>
            </a:r>
          </a:p>
          <a:p>
            <a:pPr marL="342900" indent="-342900">
              <a:buFont typeface="Arial" panose="020B0604020202020204" pitchFamily="34" charset="0"/>
              <a:buChar char="•"/>
            </a:pPr>
            <a:r>
              <a:rPr lang="en-US" dirty="0" smtClean="0"/>
              <a:t>Keys to completing project to satisfaction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593" y="1905000"/>
            <a:ext cx="1714500" cy="17145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54" y="4038600"/>
            <a:ext cx="1819189" cy="2286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4024223"/>
            <a:ext cx="1524000" cy="2300377"/>
          </a:xfrm>
          <a:prstGeom prst="rect">
            <a:avLst/>
          </a:prstGeom>
        </p:spPr>
      </p:pic>
      <p:pic>
        <p:nvPicPr>
          <p:cNvPr id="1026" name="Picture 2" descr="http://www.hines.com/toolkit_images/Project%20Photos/300%20Capitol%20Mall/300%20Capitol%20Mall_lres_we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024223"/>
            <a:ext cx="1590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22028" y="6324600"/>
            <a:ext cx="4400551" cy="369332"/>
          </a:xfrm>
          <a:prstGeom prst="rect">
            <a:avLst/>
          </a:prstGeom>
          <a:noFill/>
        </p:spPr>
        <p:txBody>
          <a:bodyPr wrap="square" rtlCol="0">
            <a:spAutoFit/>
          </a:bodyPr>
          <a:lstStyle/>
          <a:p>
            <a:r>
              <a:rPr lang="en-US" dirty="0"/>
              <a:t>	</a:t>
            </a:r>
            <a:r>
              <a:rPr lang="en-US" sz="1000" dirty="0" smtClean="0"/>
              <a:t>Images from Hines website</a:t>
            </a:r>
            <a:endParaRPr lang="en-US" sz="1000" dirty="0"/>
          </a:p>
        </p:txBody>
      </p:sp>
    </p:spTree>
    <p:extLst>
      <p:ext uri="{BB962C8B-B14F-4D97-AF65-F5344CB8AC3E}">
        <p14:creationId xmlns:p14="http://schemas.microsoft.com/office/powerpoint/2010/main" val="409386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500"/>
                                        <p:tgtEl>
                                          <p:spTgt spid="10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90995"/>
            <a:ext cx="7631113" cy="546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ctrTitle"/>
          </p:nvPr>
        </p:nvSpPr>
        <p:spPr>
          <a:xfrm>
            <a:off x="-76200" y="0"/>
            <a:ext cx="9144000" cy="1219200"/>
          </a:xfrm>
        </p:spPr>
        <p:txBody>
          <a:bodyPr/>
          <a:lstStyle/>
          <a:p>
            <a:pPr marL="182880" indent="0">
              <a:buNone/>
            </a:pPr>
            <a:r>
              <a:rPr lang="en-US" sz="1600" dirty="0" smtClean="0"/>
              <a:t>Client Information</a:t>
            </a:r>
            <a:r>
              <a:rPr lang="en-US" sz="1400" dirty="0" smtClean="0"/>
              <a:t> </a:t>
            </a:r>
            <a:r>
              <a:rPr lang="en-US" sz="1400" dirty="0"/>
              <a:t> </a:t>
            </a:r>
            <a:r>
              <a:rPr lang="en-US" sz="1400" dirty="0" smtClean="0"/>
              <a:t>                          </a:t>
            </a:r>
            <a:r>
              <a:rPr lang="en-US" sz="1800" dirty="0" smtClean="0">
                <a:effectLst>
                  <a:outerShdw blurRad="38100" dist="38100" dir="2700000" algn="tl">
                    <a:srgbClr val="000000">
                      <a:alpha val="43137"/>
                    </a:srgbClr>
                  </a:outerShdw>
                  <a:reflection blurRad="6350" stA="55000" endA="300" endPos="45500" dir="5400000" sy="-100000" algn="bl" rotWithShape="0"/>
                </a:effectLst>
              </a:rPr>
              <a:t>Project</a:t>
            </a:r>
            <a:r>
              <a:rPr lang="en-US" sz="1600" dirty="0" smtClean="0">
                <a:effectLst>
                  <a:outerShdw blurRad="38100" dist="38100" dir="2700000" algn="tl">
                    <a:srgbClr val="000000">
                      <a:alpha val="43137"/>
                    </a:srgbClr>
                  </a:outerShdw>
                  <a:reflection blurRad="6350" stA="55000" endA="300" endPos="45500" dir="5400000" sy="-100000" algn="bl" rotWithShape="0"/>
                </a:effectLst>
              </a:rPr>
              <a:t> Delivery System</a:t>
            </a:r>
            <a:r>
              <a:rPr lang="en-US" sz="1600" dirty="0" smtClean="0"/>
              <a:t>		      Staffing Plan</a:t>
            </a:r>
            <a:br>
              <a:rPr lang="en-US" sz="1600" dirty="0" smtClean="0"/>
            </a:br>
            <a:r>
              <a:rPr lang="en-US" sz="1600" dirty="0" smtClean="0"/>
              <a:t/>
            </a:r>
            <a:br>
              <a:rPr lang="en-US" sz="1600" dirty="0" smtClean="0"/>
            </a:br>
            <a:r>
              <a:rPr lang="en-US" sz="1600" dirty="0" smtClean="0"/>
              <a:t>Existing Conditions	</a:t>
            </a:r>
            <a:r>
              <a:rPr lang="en-US" sz="1600" dirty="0"/>
              <a:t> </a:t>
            </a:r>
            <a:r>
              <a:rPr lang="en-US" sz="1600" dirty="0" smtClean="0"/>
              <a:t>               Schedule Summary</a:t>
            </a:r>
            <a:r>
              <a:rPr lang="en-US" sz="1600" dirty="0"/>
              <a:t> </a:t>
            </a:r>
            <a:r>
              <a:rPr lang="en-US" sz="1600" dirty="0" smtClean="0"/>
              <a:t>           	             Systems Summary</a:t>
            </a:r>
            <a:br>
              <a:rPr lang="en-US" sz="1600" dirty="0" smtClean="0"/>
            </a:br>
            <a:r>
              <a:rPr lang="en-US" sz="1600" dirty="0"/>
              <a:t>	</a:t>
            </a:r>
            <a:r>
              <a:rPr lang="en-US" sz="1600" dirty="0" smtClean="0"/>
              <a:t>			</a:t>
            </a:r>
            <a:br>
              <a:rPr lang="en-US" sz="1600" dirty="0" smtClean="0"/>
            </a:br>
            <a:r>
              <a:rPr lang="en-US" sz="1600" dirty="0"/>
              <a:t>	</a:t>
            </a:r>
            <a:r>
              <a:rPr lang="en-US" sz="1600" dirty="0" smtClean="0"/>
              <a:t>			    Cost Evaluation</a:t>
            </a:r>
            <a:r>
              <a:rPr lang="en-US" sz="1400" dirty="0" smtClean="0"/>
              <a:t>			</a:t>
            </a:r>
            <a:br>
              <a:rPr lang="en-US" sz="1400" dirty="0" smtClean="0"/>
            </a:br>
            <a:r>
              <a:rPr lang="en-US" sz="1400" dirty="0" smtClean="0"/>
              <a:t/>
            </a:r>
            <a:br>
              <a:rPr lang="en-US" sz="1400" dirty="0" smtClean="0"/>
            </a:br>
            <a:r>
              <a:rPr lang="en-US" sz="1400" dirty="0" smtClean="0"/>
              <a:t/>
            </a:r>
            <a:br>
              <a:rPr lang="en-US" sz="1400" dirty="0" smtClean="0"/>
            </a:br>
            <a:r>
              <a:rPr lang="en-US" sz="4800" dirty="0" smtClean="0"/>
              <a:t/>
            </a:r>
            <a:br>
              <a:rPr lang="en-US" sz="4800" dirty="0" smtClean="0"/>
            </a:br>
            <a:endParaRPr lang="en-US" sz="900" dirty="0"/>
          </a:p>
        </p:txBody>
      </p:sp>
    </p:spTree>
    <p:extLst>
      <p:ext uri="{BB962C8B-B14F-4D97-AF65-F5344CB8AC3E}">
        <p14:creationId xmlns:p14="http://schemas.microsoft.com/office/powerpoint/2010/main" val="416772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20" y="1447800"/>
            <a:ext cx="658578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ctrTitle"/>
          </p:nvPr>
        </p:nvSpPr>
        <p:spPr>
          <a:xfrm>
            <a:off x="-76200" y="0"/>
            <a:ext cx="9144000" cy="1219200"/>
          </a:xfrm>
        </p:spPr>
        <p:txBody>
          <a:bodyPr/>
          <a:lstStyle/>
          <a:p>
            <a:pPr marL="182880" indent="0">
              <a:buNone/>
            </a:pPr>
            <a:r>
              <a:rPr lang="en-US" sz="1600" dirty="0" smtClean="0"/>
              <a:t>Client Information</a:t>
            </a:r>
            <a:r>
              <a:rPr lang="en-US" sz="1400" dirty="0" smtClean="0"/>
              <a:t> </a:t>
            </a:r>
            <a:r>
              <a:rPr lang="en-US" sz="1400" dirty="0"/>
              <a:t> </a:t>
            </a:r>
            <a:r>
              <a:rPr lang="en-US" sz="1400" dirty="0" smtClean="0"/>
              <a:t>                            </a:t>
            </a:r>
            <a:r>
              <a:rPr lang="en-US" sz="1600" dirty="0" smtClean="0"/>
              <a:t>Project</a:t>
            </a:r>
            <a:r>
              <a:rPr lang="en-US" sz="1400" dirty="0" smtClean="0"/>
              <a:t> Delivery System</a:t>
            </a:r>
            <a:r>
              <a:rPr lang="en-US" sz="1600" dirty="0" smtClean="0"/>
              <a:t>		    </a:t>
            </a:r>
            <a:r>
              <a:rPr lang="en-US" sz="1800" dirty="0" smtClean="0">
                <a:effectLst>
                  <a:outerShdw blurRad="38100" dist="38100" dir="2700000" algn="tl">
                    <a:srgbClr val="000000">
                      <a:alpha val="43137"/>
                    </a:srgbClr>
                  </a:outerShdw>
                  <a:reflection blurRad="6350" stA="55000" endA="300" endPos="45500" dir="5400000" sy="-100000" algn="bl" rotWithShape="0"/>
                </a:effectLst>
              </a:rPr>
              <a:t>Staffing Plan</a:t>
            </a:r>
            <a:r>
              <a:rPr lang="en-US" sz="1600" dirty="0" smtClean="0"/>
              <a:t/>
            </a:r>
            <a:br>
              <a:rPr lang="en-US" sz="1600" dirty="0" smtClean="0"/>
            </a:br>
            <a:r>
              <a:rPr lang="en-US" sz="1600" dirty="0" smtClean="0"/>
              <a:t/>
            </a:r>
            <a:br>
              <a:rPr lang="en-US" sz="1600" dirty="0" smtClean="0"/>
            </a:br>
            <a:r>
              <a:rPr lang="en-US" sz="1600" dirty="0" smtClean="0"/>
              <a:t>Existing Conditions	</a:t>
            </a:r>
            <a:r>
              <a:rPr lang="en-US" sz="1600" dirty="0"/>
              <a:t> </a:t>
            </a:r>
            <a:r>
              <a:rPr lang="en-US" sz="1600" dirty="0" smtClean="0"/>
              <a:t>               Schedule Summary</a:t>
            </a:r>
            <a:r>
              <a:rPr lang="en-US" sz="1600" dirty="0"/>
              <a:t> </a:t>
            </a:r>
            <a:r>
              <a:rPr lang="en-US" sz="1600" dirty="0" smtClean="0"/>
              <a:t>           	             Systems Summary</a:t>
            </a:r>
            <a:br>
              <a:rPr lang="en-US" sz="1600" dirty="0" smtClean="0"/>
            </a:br>
            <a:r>
              <a:rPr lang="en-US" sz="1600" dirty="0"/>
              <a:t>	</a:t>
            </a:r>
            <a:r>
              <a:rPr lang="en-US" sz="1600" dirty="0" smtClean="0"/>
              <a:t>			</a:t>
            </a:r>
            <a:br>
              <a:rPr lang="en-US" sz="1600" dirty="0" smtClean="0"/>
            </a:br>
            <a:r>
              <a:rPr lang="en-US" sz="1600" dirty="0"/>
              <a:t>	</a:t>
            </a:r>
            <a:r>
              <a:rPr lang="en-US" sz="1600" dirty="0" smtClean="0"/>
              <a:t>			    Cost Evaluation</a:t>
            </a:r>
            <a:r>
              <a:rPr lang="en-US" sz="1400" dirty="0" smtClean="0"/>
              <a:t>			</a:t>
            </a:r>
            <a:br>
              <a:rPr lang="en-US" sz="1400" dirty="0" smtClean="0"/>
            </a:br>
            <a:r>
              <a:rPr lang="en-US" sz="1400" dirty="0" smtClean="0"/>
              <a:t/>
            </a:r>
            <a:br>
              <a:rPr lang="en-US" sz="1400" dirty="0" smtClean="0"/>
            </a:br>
            <a:r>
              <a:rPr lang="en-US" sz="1400" dirty="0" smtClean="0"/>
              <a:t/>
            </a:r>
            <a:br>
              <a:rPr lang="en-US" sz="1400" dirty="0" smtClean="0"/>
            </a:br>
            <a:r>
              <a:rPr lang="en-US" sz="4800" dirty="0" smtClean="0"/>
              <a:t/>
            </a:r>
            <a:br>
              <a:rPr lang="en-US" sz="4800" dirty="0" smtClean="0"/>
            </a:br>
            <a:endParaRPr lang="en-US" sz="900" dirty="0"/>
          </a:p>
        </p:txBody>
      </p:sp>
    </p:spTree>
    <p:extLst>
      <p:ext uri="{BB962C8B-B14F-4D97-AF65-F5344CB8AC3E}">
        <p14:creationId xmlns:p14="http://schemas.microsoft.com/office/powerpoint/2010/main" val="130016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6200" y="0"/>
            <a:ext cx="9144000" cy="12192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pPr>
            <a:r>
              <a:rPr lang="en-US" sz="1600" dirty="0" smtClean="0"/>
              <a:t>Client Information</a:t>
            </a:r>
            <a:r>
              <a:rPr lang="en-US" sz="1400" dirty="0" smtClean="0"/>
              <a:t>                              </a:t>
            </a:r>
            <a:r>
              <a:rPr lang="en-US" sz="1600" dirty="0" smtClean="0"/>
              <a:t>Project</a:t>
            </a:r>
            <a:r>
              <a:rPr lang="en-US" sz="1400" dirty="0" smtClean="0"/>
              <a:t> Delivery System</a:t>
            </a:r>
            <a:r>
              <a:rPr lang="en-US" sz="1600" dirty="0" smtClean="0"/>
              <a:t>		      Staffing Plan</a:t>
            </a:r>
            <a:br>
              <a:rPr lang="en-US" sz="1600" dirty="0" smtClean="0"/>
            </a:br>
            <a:r>
              <a:rPr lang="en-US" sz="1600" dirty="0" smtClean="0"/>
              <a:t/>
            </a:r>
            <a:br>
              <a:rPr lang="en-US" sz="1600" dirty="0" smtClean="0"/>
            </a:br>
            <a:r>
              <a:rPr lang="en-US" sz="1800" dirty="0" smtClean="0">
                <a:effectLst>
                  <a:outerShdw blurRad="38100" dist="38100" dir="2700000" algn="tl">
                    <a:srgbClr val="000000">
                      <a:alpha val="43137"/>
                    </a:srgbClr>
                  </a:outerShdw>
                  <a:reflection blurRad="6350" stA="55000" endA="300" endPos="45500" dir="5400000" sy="-100000" algn="bl" rotWithShape="0"/>
                </a:effectLst>
              </a:rPr>
              <a:t>Existing Conditions</a:t>
            </a:r>
            <a:r>
              <a:rPr lang="en-US" sz="1600" dirty="0" smtClean="0"/>
              <a:t>	                Schedule Summary            	             Systems Summary</a:t>
            </a:r>
            <a:br>
              <a:rPr lang="en-US" sz="1600" dirty="0" smtClean="0"/>
            </a:br>
            <a:r>
              <a:rPr lang="en-US" sz="1600" dirty="0" smtClean="0"/>
              <a:t>				</a:t>
            </a:r>
            <a:br>
              <a:rPr lang="en-US" sz="1600" dirty="0" smtClean="0"/>
            </a:br>
            <a:r>
              <a:rPr lang="en-US" sz="1600" dirty="0" smtClean="0"/>
              <a:t>				    Cost Evaluation</a:t>
            </a:r>
            <a:r>
              <a:rPr lang="en-US" sz="1400" dirty="0" smtClean="0"/>
              <a:t>			</a:t>
            </a:r>
            <a:br>
              <a:rPr lang="en-US" sz="1400" dirty="0" smtClean="0"/>
            </a:br>
            <a:r>
              <a:rPr lang="en-US" sz="1400" dirty="0" smtClean="0"/>
              <a:t/>
            </a:r>
            <a:br>
              <a:rPr lang="en-US" sz="1400" dirty="0" smtClean="0"/>
            </a:br>
            <a:r>
              <a:rPr lang="en-US" sz="1400" dirty="0" smtClean="0"/>
              <a:t/>
            </a:r>
            <a:br>
              <a:rPr lang="en-US" sz="1400" dirty="0" smtClean="0"/>
            </a:br>
            <a:r>
              <a:rPr lang="en-US" sz="4800" dirty="0" smtClean="0"/>
              <a:t/>
            </a:r>
            <a:br>
              <a:rPr lang="en-US" sz="4800" dirty="0" smtClean="0"/>
            </a:br>
            <a:endParaRPr lang="en-US" sz="9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103" y="1371600"/>
            <a:ext cx="5561394" cy="5217248"/>
          </a:xfrm>
          <a:prstGeom prst="rect">
            <a:avLst/>
          </a:prstGeom>
        </p:spPr>
      </p:pic>
    </p:spTree>
    <p:extLst>
      <p:ext uri="{BB962C8B-B14F-4D97-AF65-F5344CB8AC3E}">
        <p14:creationId xmlns:p14="http://schemas.microsoft.com/office/powerpoint/2010/main" val="19887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371600"/>
            <a:ext cx="8001000"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76200" y="0"/>
            <a:ext cx="9144000" cy="12192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pPr>
            <a:r>
              <a:rPr lang="en-US" sz="1600" dirty="0" smtClean="0"/>
              <a:t>Client Information</a:t>
            </a:r>
            <a:r>
              <a:rPr lang="en-US" sz="1400" dirty="0" smtClean="0"/>
              <a:t>                              </a:t>
            </a:r>
            <a:r>
              <a:rPr lang="en-US" sz="1600" dirty="0" smtClean="0"/>
              <a:t>Project</a:t>
            </a:r>
            <a:r>
              <a:rPr lang="en-US" sz="1400" dirty="0" smtClean="0"/>
              <a:t> Delivery System</a:t>
            </a:r>
            <a:r>
              <a:rPr lang="en-US" sz="1600" dirty="0" smtClean="0"/>
              <a:t>		      Staffing Plan</a:t>
            </a:r>
            <a:br>
              <a:rPr lang="en-US" sz="1600" dirty="0" smtClean="0"/>
            </a:br>
            <a:r>
              <a:rPr lang="en-US" sz="1600" dirty="0" smtClean="0"/>
              <a:t/>
            </a:r>
            <a:br>
              <a:rPr lang="en-US" sz="1600" dirty="0" smtClean="0"/>
            </a:br>
            <a:r>
              <a:rPr lang="en-US" sz="1600" dirty="0" smtClean="0"/>
              <a:t>Existing Conditions	              </a:t>
            </a:r>
            <a:r>
              <a:rPr lang="en-US" sz="1800" dirty="0" smtClean="0">
                <a:effectLst>
                  <a:outerShdw blurRad="38100" dist="38100" dir="2700000" algn="tl">
                    <a:srgbClr val="000000">
                      <a:alpha val="43137"/>
                    </a:srgbClr>
                  </a:outerShdw>
                  <a:reflection blurRad="6350" stA="55000" endA="300" endPos="45500" dir="5400000" sy="-100000" algn="bl" rotWithShape="0"/>
                </a:effectLst>
              </a:rPr>
              <a:t>Schedule Summary</a:t>
            </a:r>
            <a:r>
              <a:rPr lang="en-US" sz="1600" dirty="0" smtClean="0"/>
              <a:t>            	             Systems Summary</a:t>
            </a:r>
            <a:br>
              <a:rPr lang="en-US" sz="1600" dirty="0" smtClean="0"/>
            </a:br>
            <a:r>
              <a:rPr lang="en-US" sz="1600" dirty="0" smtClean="0"/>
              <a:t>				</a:t>
            </a:r>
            <a:br>
              <a:rPr lang="en-US" sz="1600" dirty="0" smtClean="0"/>
            </a:br>
            <a:r>
              <a:rPr lang="en-US" sz="1600" dirty="0" smtClean="0"/>
              <a:t>				    Cost Evaluation</a:t>
            </a:r>
            <a:r>
              <a:rPr lang="en-US" sz="1400" dirty="0" smtClean="0"/>
              <a:t>			</a:t>
            </a:r>
            <a:br>
              <a:rPr lang="en-US" sz="1400" dirty="0" smtClean="0"/>
            </a:br>
            <a:r>
              <a:rPr lang="en-US" sz="1400" dirty="0" smtClean="0"/>
              <a:t/>
            </a:r>
            <a:br>
              <a:rPr lang="en-US" sz="1400" dirty="0" smtClean="0"/>
            </a:br>
            <a:r>
              <a:rPr lang="en-US" sz="1400" dirty="0" smtClean="0"/>
              <a:t/>
            </a:r>
            <a:br>
              <a:rPr lang="en-US" sz="1400" dirty="0" smtClean="0"/>
            </a:br>
            <a:r>
              <a:rPr lang="en-US" sz="4800" dirty="0" smtClean="0"/>
              <a:t/>
            </a:r>
            <a:br>
              <a:rPr lang="en-US" sz="4800" dirty="0" smtClean="0"/>
            </a:br>
            <a:endParaRPr lang="en-US" sz="900" dirty="0"/>
          </a:p>
        </p:txBody>
      </p:sp>
      <p:sp>
        <p:nvSpPr>
          <p:cNvPr id="12" name="Rectangle 11"/>
          <p:cNvSpPr/>
          <p:nvPr/>
        </p:nvSpPr>
        <p:spPr>
          <a:xfrm>
            <a:off x="746760" y="2358704"/>
            <a:ext cx="990600" cy="762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46760" y="2155187"/>
            <a:ext cx="990600" cy="762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6760" y="2063747"/>
            <a:ext cx="990600" cy="762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6760" y="1956432"/>
            <a:ext cx="990600" cy="762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1562100"/>
            <a:ext cx="975360" cy="762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39140" y="2895600"/>
            <a:ext cx="990600" cy="762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46760" y="2269487"/>
            <a:ext cx="990600" cy="762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46760" y="1864994"/>
            <a:ext cx="990600" cy="762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46760" y="2667000"/>
            <a:ext cx="990600" cy="762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7712" y="4395787"/>
            <a:ext cx="990600" cy="762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6760" y="4495800"/>
            <a:ext cx="990600" cy="762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03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inVertical)">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9" grpId="0" animBg="1"/>
      <p:bldP spid="20" grpId="0" animBg="1"/>
      <p:bldP spid="21" grpId="0" animBg="1"/>
      <p:bldP spid="13" grpId="0" animBg="1"/>
      <p:bldP spid="1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 y="0"/>
            <a:ext cx="9144000" cy="12192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pPr>
            <a:r>
              <a:rPr lang="en-US" sz="1600" dirty="0" smtClean="0"/>
              <a:t>Client Information</a:t>
            </a:r>
            <a:r>
              <a:rPr lang="en-US" sz="1400" dirty="0" smtClean="0"/>
              <a:t>                              </a:t>
            </a:r>
            <a:r>
              <a:rPr lang="en-US" sz="1600" dirty="0" smtClean="0"/>
              <a:t>Project</a:t>
            </a:r>
            <a:r>
              <a:rPr lang="en-US" sz="1400" dirty="0" smtClean="0"/>
              <a:t> Delivery System</a:t>
            </a:r>
            <a:r>
              <a:rPr lang="en-US" sz="1600" dirty="0" smtClean="0"/>
              <a:t>		      Staffing Plan</a:t>
            </a:r>
            <a:br>
              <a:rPr lang="en-US" sz="1600" dirty="0" smtClean="0"/>
            </a:br>
            <a:r>
              <a:rPr lang="en-US" sz="1600" dirty="0" smtClean="0"/>
              <a:t/>
            </a:r>
            <a:br>
              <a:rPr lang="en-US" sz="1600" dirty="0" smtClean="0"/>
            </a:br>
            <a:r>
              <a:rPr lang="en-US" sz="1600" dirty="0" smtClean="0"/>
              <a:t>Existing Conditions	               Schedule Summary            	          </a:t>
            </a:r>
            <a:r>
              <a:rPr lang="en-US" sz="1800" dirty="0" smtClean="0">
                <a:effectLst>
                  <a:outerShdw blurRad="38100" dist="38100" dir="2700000" algn="tl">
                    <a:srgbClr val="000000">
                      <a:alpha val="43137"/>
                    </a:srgbClr>
                  </a:outerShdw>
                  <a:reflection blurRad="6350" stA="55000" endA="300" endPos="45500" dir="5400000" sy="-100000" algn="bl" rotWithShape="0"/>
                </a:effectLst>
              </a:rPr>
              <a:t>Systems Summary</a:t>
            </a:r>
            <a:r>
              <a:rPr lang="en-US" sz="1600" dirty="0" smtClean="0"/>
              <a:t/>
            </a:r>
            <a:br>
              <a:rPr lang="en-US" sz="1600" dirty="0" smtClean="0"/>
            </a:br>
            <a:r>
              <a:rPr lang="en-US" sz="1600" dirty="0" smtClean="0"/>
              <a:t>				</a:t>
            </a:r>
            <a:br>
              <a:rPr lang="en-US" sz="1600" dirty="0" smtClean="0"/>
            </a:br>
            <a:r>
              <a:rPr lang="en-US" sz="1600" dirty="0" smtClean="0"/>
              <a:t>				    Cost Evaluation</a:t>
            </a:r>
            <a:r>
              <a:rPr lang="en-US" sz="1400" dirty="0" smtClean="0"/>
              <a:t>			</a:t>
            </a:r>
            <a:br>
              <a:rPr lang="en-US" sz="1400" dirty="0" smtClean="0"/>
            </a:br>
            <a:r>
              <a:rPr lang="en-US" sz="1400" dirty="0" smtClean="0"/>
              <a:t/>
            </a:r>
            <a:br>
              <a:rPr lang="en-US" sz="1400" dirty="0" smtClean="0"/>
            </a:br>
            <a:r>
              <a:rPr lang="en-US" sz="1400" dirty="0" smtClean="0"/>
              <a:t/>
            </a:r>
            <a:br>
              <a:rPr lang="en-US" sz="1400" dirty="0" smtClean="0"/>
            </a:br>
            <a:r>
              <a:rPr lang="en-US" sz="4800" dirty="0" smtClean="0"/>
              <a:t/>
            </a:r>
            <a:br>
              <a:rPr lang="en-US" sz="4800" dirty="0" smtClean="0"/>
            </a:br>
            <a:endParaRPr lang="en-US" sz="900" dirty="0"/>
          </a:p>
        </p:txBody>
      </p:sp>
      <p:graphicFrame>
        <p:nvGraphicFramePr>
          <p:cNvPr id="3" name="Table 2"/>
          <p:cNvGraphicFramePr>
            <a:graphicFrameLocks noGrp="1"/>
          </p:cNvGraphicFramePr>
          <p:nvPr>
            <p:extLst>
              <p:ext uri="{D42A27DB-BD31-4B8C-83A1-F6EECF244321}">
                <p14:modId xmlns:p14="http://schemas.microsoft.com/office/powerpoint/2010/main" val="1762771455"/>
              </p:ext>
            </p:extLst>
          </p:nvPr>
        </p:nvGraphicFramePr>
        <p:xfrm>
          <a:off x="3200400" y="1371600"/>
          <a:ext cx="2870200" cy="1891665"/>
        </p:xfrm>
        <a:graphic>
          <a:graphicData uri="http://schemas.openxmlformats.org/drawingml/2006/table">
            <a:tbl>
              <a:tblPr/>
              <a:tblGrid>
                <a:gridCol w="736600"/>
                <a:gridCol w="736600"/>
                <a:gridCol w="1397000"/>
              </a:tblGrid>
              <a:tr h="38100">
                <a:tc>
                  <a:txBody>
                    <a:bodyPr/>
                    <a:lstStyle/>
                    <a:p>
                      <a:pPr algn="l" fontAlgn="b"/>
                      <a:r>
                        <a:rPr lang="en-US" sz="1100" b="1" i="0" u="none" strike="noStrike" dirty="0">
                          <a:solidFill>
                            <a:srgbClr val="FFFFFF"/>
                          </a:solidFill>
                          <a:effectLst/>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100" b="1" i="0" u="none" strike="noStrike">
                          <a:solidFill>
                            <a:srgbClr val="FFFFFF"/>
                          </a:solidFill>
                          <a:effectLst/>
                          <a:latin typeface="Calibri"/>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FFFFFF"/>
                          </a:solidFill>
                          <a:effectLst/>
                          <a:latin typeface="Calibri"/>
                        </a:rPr>
                        <a:t>Scope of Work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Demolition Required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b"/>
                      <a:r>
                        <a:rPr lang="en-US"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Structural Steel Frame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Cast in Place Concrete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Precast Concrete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Mechanical System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b"/>
                      <a:r>
                        <a:rPr lang="en-US"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Electrical System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X</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Masonry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b"/>
                      <a:r>
                        <a:rPr lang="en-US"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Curtain Wall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a:rPr>
                        <a:t>Support of Excavation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3733800"/>
            <a:ext cx="2728913" cy="2259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05200"/>
            <a:ext cx="5638800" cy="3211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449483"/>
            <a:ext cx="3740044" cy="280503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3461171"/>
            <a:ext cx="3740044" cy="2793345"/>
          </a:xfrm>
          <a:prstGeom prst="rect">
            <a:avLst/>
          </a:prstGeom>
        </p:spPr>
      </p:pic>
      <p:sp>
        <p:nvSpPr>
          <p:cNvPr id="6" name="Rectangle 5"/>
          <p:cNvSpPr/>
          <p:nvPr/>
        </p:nvSpPr>
        <p:spPr>
          <a:xfrm>
            <a:off x="4676775" y="1758315"/>
            <a:ext cx="1371600" cy="1524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86299" y="1964055"/>
            <a:ext cx="1371600" cy="1524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76775" y="2326005"/>
            <a:ext cx="1371600" cy="1524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99" y="3505199"/>
            <a:ext cx="4600575" cy="314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3776" y="3724275"/>
            <a:ext cx="4264024" cy="249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08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5"/>
                                        </p:tgtEl>
                                        <p:attrNameLst>
                                          <p:attrName>style.visibility</p:attrName>
                                        </p:attrNameLst>
                                      </p:cBhvr>
                                      <p:to>
                                        <p:strVal val="visible"/>
                                      </p:to>
                                    </p:set>
                                    <p:animEffect transition="in" filter="fade">
                                      <p:cBhvr>
                                        <p:cTn id="19" dur="1000"/>
                                        <p:tgtEl>
                                          <p:spTgt spid="1025"/>
                                        </p:tgtEl>
                                      </p:cBhvr>
                                    </p:animEffect>
                                    <p:anim calcmode="lin" valueType="num">
                                      <p:cBhvr>
                                        <p:cTn id="20" dur="1000" fill="hold"/>
                                        <p:tgtEl>
                                          <p:spTgt spid="1025"/>
                                        </p:tgtEl>
                                        <p:attrNameLst>
                                          <p:attrName>ppt_x</p:attrName>
                                        </p:attrNameLst>
                                      </p:cBhvr>
                                      <p:tavLst>
                                        <p:tav tm="0">
                                          <p:val>
                                            <p:strVal val="#ppt_x"/>
                                          </p:val>
                                        </p:tav>
                                        <p:tav tm="100000">
                                          <p:val>
                                            <p:strVal val="#ppt_x"/>
                                          </p:val>
                                        </p:tav>
                                      </p:tavLst>
                                    </p:anim>
                                    <p:anim calcmode="lin" valueType="num">
                                      <p:cBhvr>
                                        <p:cTn id="21" dur="1000" fill="hold"/>
                                        <p:tgtEl>
                                          <p:spTgt spid="102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1025"/>
                                        </p:tgtEl>
                                      </p:cBhvr>
                                    </p:animEffect>
                                    <p:set>
                                      <p:cBhvr>
                                        <p:cTn id="31" dur="1" fill="hold">
                                          <p:stCondLst>
                                            <p:cond delay="499"/>
                                          </p:stCondLst>
                                        </p:cTn>
                                        <p:tgtEl>
                                          <p:spTgt spid="1025"/>
                                        </p:tgtEl>
                                        <p:attrNameLst>
                                          <p:attrName>style.visibility</p:attrName>
                                        </p:attrNameLst>
                                      </p:cBhvr>
                                      <p:to>
                                        <p:strVal val="hidden"/>
                                      </p:to>
                                    </p:set>
                                  </p:childTnLst>
                                </p:cTn>
                              </p:par>
                              <p:par>
                                <p:cTn id="32" presetID="16" presetClass="exit" presetSubtype="21" fill="hold" nodeType="withEffect">
                                  <p:stCondLst>
                                    <p:cond delay="0"/>
                                  </p:stCondLst>
                                  <p:childTnLst>
                                    <p:animEffect transition="out" filter="barn(inVertical)">
                                      <p:cBhvr>
                                        <p:cTn id="33" dur="500"/>
                                        <p:tgtEl>
                                          <p:spTgt spid="1026"/>
                                        </p:tgtEl>
                                      </p:cBhvr>
                                    </p:animEffect>
                                    <p:set>
                                      <p:cBhvr>
                                        <p:cTn id="34" dur="1" fill="hold">
                                          <p:stCondLst>
                                            <p:cond delay="499"/>
                                          </p:stCondLst>
                                        </p:cTn>
                                        <p:tgtEl>
                                          <p:spTgt spid="10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xit" presetSubtype="21" fill="hold" nodeType="clickEffect">
                                  <p:stCondLst>
                                    <p:cond delay="0"/>
                                  </p:stCondLst>
                                  <p:childTnLst>
                                    <p:animEffect transition="out" filter="barn(inVertical)">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par>
                                <p:cTn id="57" presetID="16" presetClass="exit" presetSubtype="21" fill="hold" nodeType="withEffect">
                                  <p:stCondLst>
                                    <p:cond delay="0"/>
                                  </p:stCondLst>
                                  <p:childTnLst>
                                    <p:animEffect transition="out" filter="barn(inVertic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arn(inVertical)">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028"/>
                                        </p:tgtEl>
                                        <p:attrNameLst>
                                          <p:attrName>style.visibility</p:attrName>
                                        </p:attrNameLst>
                                      </p:cBhvr>
                                      <p:to>
                                        <p:strVal val="visible"/>
                                      </p:to>
                                    </p:set>
                                    <p:animEffect transition="in" filter="fade">
                                      <p:cBhvr>
                                        <p:cTn id="69" dur="1000"/>
                                        <p:tgtEl>
                                          <p:spTgt spid="1028"/>
                                        </p:tgtEl>
                                      </p:cBhvr>
                                    </p:animEffect>
                                    <p:anim calcmode="lin" valueType="num">
                                      <p:cBhvr>
                                        <p:cTn id="70" dur="1000" fill="hold"/>
                                        <p:tgtEl>
                                          <p:spTgt spid="1028"/>
                                        </p:tgtEl>
                                        <p:attrNameLst>
                                          <p:attrName>ppt_x</p:attrName>
                                        </p:attrNameLst>
                                      </p:cBhvr>
                                      <p:tavLst>
                                        <p:tav tm="0">
                                          <p:val>
                                            <p:strVal val="#ppt_x"/>
                                          </p:val>
                                        </p:tav>
                                        <p:tav tm="100000">
                                          <p:val>
                                            <p:strVal val="#ppt_x"/>
                                          </p:val>
                                        </p:tav>
                                      </p:tavLst>
                                    </p:anim>
                                    <p:anim calcmode="lin" valueType="num">
                                      <p:cBhvr>
                                        <p:cTn id="71" dur="1000" fill="hold"/>
                                        <p:tgtEl>
                                          <p:spTgt spid="102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029"/>
                                        </p:tgtEl>
                                        <p:attrNameLst>
                                          <p:attrName>style.visibility</p:attrName>
                                        </p:attrNameLst>
                                      </p:cBhvr>
                                      <p:to>
                                        <p:strVal val="visible"/>
                                      </p:to>
                                    </p:set>
                                    <p:animEffect transition="in" filter="fade">
                                      <p:cBhvr>
                                        <p:cTn id="74" dur="1000"/>
                                        <p:tgtEl>
                                          <p:spTgt spid="1029"/>
                                        </p:tgtEl>
                                      </p:cBhvr>
                                    </p:animEffect>
                                    <p:anim calcmode="lin" valueType="num">
                                      <p:cBhvr>
                                        <p:cTn id="75" dur="1000" fill="hold"/>
                                        <p:tgtEl>
                                          <p:spTgt spid="1029"/>
                                        </p:tgtEl>
                                        <p:attrNameLst>
                                          <p:attrName>ppt_x</p:attrName>
                                        </p:attrNameLst>
                                      </p:cBhvr>
                                      <p:tavLst>
                                        <p:tav tm="0">
                                          <p:val>
                                            <p:strVal val="#ppt_x"/>
                                          </p:val>
                                        </p:tav>
                                        <p:tav tm="100000">
                                          <p:val>
                                            <p:strVal val="#ppt_x"/>
                                          </p:val>
                                        </p:tav>
                                      </p:tavLst>
                                    </p:anim>
                                    <p:anim calcmode="lin" valueType="num">
                                      <p:cBhvr>
                                        <p:cTn id="76"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xit" presetSubtype="21" fill="hold" nodeType="clickEffect">
                                  <p:stCondLst>
                                    <p:cond delay="0"/>
                                  </p:stCondLst>
                                  <p:childTnLst>
                                    <p:animEffect transition="out" filter="barn(inVertical)">
                                      <p:cBhvr>
                                        <p:cTn id="80" dur="500"/>
                                        <p:tgtEl>
                                          <p:spTgt spid="1028"/>
                                        </p:tgtEl>
                                      </p:cBhvr>
                                    </p:animEffect>
                                    <p:set>
                                      <p:cBhvr>
                                        <p:cTn id="81" dur="1" fill="hold">
                                          <p:stCondLst>
                                            <p:cond delay="499"/>
                                          </p:stCondLst>
                                        </p:cTn>
                                        <p:tgtEl>
                                          <p:spTgt spid="1028"/>
                                        </p:tgtEl>
                                        <p:attrNameLst>
                                          <p:attrName>style.visibility</p:attrName>
                                        </p:attrNameLst>
                                      </p:cBhvr>
                                      <p:to>
                                        <p:strVal val="hidden"/>
                                      </p:to>
                                    </p:set>
                                  </p:childTnLst>
                                </p:cTn>
                              </p:par>
                              <p:par>
                                <p:cTn id="82" presetID="16" presetClass="exit" presetSubtype="21" fill="hold" nodeType="withEffect">
                                  <p:stCondLst>
                                    <p:cond delay="0"/>
                                  </p:stCondLst>
                                  <p:childTnLst>
                                    <p:animEffect transition="out" filter="barn(inVertical)">
                                      <p:cBhvr>
                                        <p:cTn id="83" dur="500"/>
                                        <p:tgtEl>
                                          <p:spTgt spid="1029"/>
                                        </p:tgtEl>
                                      </p:cBhvr>
                                    </p:animEffect>
                                    <p:set>
                                      <p:cBhvr>
                                        <p:cTn id="84" dur="1" fill="hold">
                                          <p:stCondLst>
                                            <p:cond delay="4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 y="0"/>
            <a:ext cx="9144000" cy="12192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pPr>
            <a:r>
              <a:rPr lang="en-US" sz="1600" dirty="0" smtClean="0"/>
              <a:t>Client Information</a:t>
            </a:r>
            <a:r>
              <a:rPr lang="en-US" sz="1400" dirty="0" smtClean="0"/>
              <a:t>                              </a:t>
            </a:r>
            <a:r>
              <a:rPr lang="en-US" sz="1600" dirty="0" smtClean="0"/>
              <a:t>Project</a:t>
            </a:r>
            <a:r>
              <a:rPr lang="en-US" sz="1400" dirty="0" smtClean="0"/>
              <a:t> Delivery System</a:t>
            </a:r>
            <a:r>
              <a:rPr lang="en-US" sz="1600" dirty="0" smtClean="0"/>
              <a:t>		      Staffing Plan</a:t>
            </a:r>
            <a:br>
              <a:rPr lang="en-US" sz="1600" dirty="0" smtClean="0"/>
            </a:br>
            <a:r>
              <a:rPr lang="en-US" sz="1600" dirty="0" smtClean="0"/>
              <a:t/>
            </a:r>
            <a:br>
              <a:rPr lang="en-US" sz="1600" dirty="0" smtClean="0"/>
            </a:br>
            <a:r>
              <a:rPr lang="en-US" sz="1600" dirty="0" smtClean="0"/>
              <a:t>Existing Conditions	               Schedule Summary            	          </a:t>
            </a:r>
            <a:r>
              <a:rPr lang="en-US" sz="1800" dirty="0" smtClean="0">
                <a:effectLst>
                  <a:outerShdw blurRad="38100" dist="38100" dir="2700000" algn="tl">
                    <a:srgbClr val="000000">
                      <a:alpha val="43137"/>
                    </a:srgbClr>
                  </a:outerShdw>
                  <a:reflection blurRad="6350" stA="55000" endA="300" endPos="45500" dir="5400000" sy="-100000" algn="bl" rotWithShape="0"/>
                </a:effectLst>
              </a:rPr>
              <a:t>Systems Summary</a:t>
            </a:r>
            <a:r>
              <a:rPr lang="en-US" sz="1600" dirty="0" smtClean="0"/>
              <a:t/>
            </a:r>
            <a:br>
              <a:rPr lang="en-US" sz="1600" dirty="0" smtClean="0"/>
            </a:br>
            <a:r>
              <a:rPr lang="en-US" sz="1600" dirty="0" smtClean="0"/>
              <a:t>				</a:t>
            </a:r>
            <a:br>
              <a:rPr lang="en-US" sz="1600" dirty="0" smtClean="0"/>
            </a:br>
            <a:r>
              <a:rPr lang="en-US" sz="1600" dirty="0" smtClean="0"/>
              <a:t>				   </a:t>
            </a:r>
            <a:r>
              <a:rPr lang="en-US" sz="1600" dirty="0" smtClean="0"/>
              <a:t> Cost </a:t>
            </a:r>
            <a:r>
              <a:rPr lang="en-US" sz="1600" dirty="0" smtClean="0"/>
              <a:t>Evaluation</a:t>
            </a:r>
            <a:r>
              <a:rPr lang="en-US" sz="1400" dirty="0" smtClean="0"/>
              <a:t>			</a:t>
            </a:r>
            <a:br>
              <a:rPr lang="en-US" sz="1400" dirty="0" smtClean="0"/>
            </a:br>
            <a:r>
              <a:rPr lang="en-US" sz="1400" dirty="0" smtClean="0"/>
              <a:t/>
            </a:r>
            <a:br>
              <a:rPr lang="en-US" sz="1400" dirty="0" smtClean="0"/>
            </a:br>
            <a:r>
              <a:rPr lang="en-US" sz="1400" dirty="0" smtClean="0"/>
              <a:t/>
            </a:r>
            <a:br>
              <a:rPr lang="en-US" sz="1400" dirty="0" smtClean="0"/>
            </a:br>
            <a:r>
              <a:rPr lang="en-US" sz="4800" dirty="0" smtClean="0"/>
              <a:t/>
            </a:r>
            <a:br>
              <a:rPr lang="en-US" sz="4800" dirty="0" smtClean="0"/>
            </a:br>
            <a:endParaRPr lang="en-US" sz="900" dirty="0"/>
          </a:p>
        </p:txBody>
      </p:sp>
      <p:graphicFrame>
        <p:nvGraphicFramePr>
          <p:cNvPr id="3" name="Table 2"/>
          <p:cNvGraphicFramePr>
            <a:graphicFrameLocks noGrp="1"/>
          </p:cNvGraphicFramePr>
          <p:nvPr>
            <p:extLst>
              <p:ext uri="{D42A27DB-BD31-4B8C-83A1-F6EECF244321}">
                <p14:modId xmlns:p14="http://schemas.microsoft.com/office/powerpoint/2010/main" val="1960331916"/>
              </p:ext>
            </p:extLst>
          </p:nvPr>
        </p:nvGraphicFramePr>
        <p:xfrm>
          <a:off x="3200400" y="1371600"/>
          <a:ext cx="2870200" cy="1891665"/>
        </p:xfrm>
        <a:graphic>
          <a:graphicData uri="http://schemas.openxmlformats.org/drawingml/2006/table">
            <a:tbl>
              <a:tblPr/>
              <a:tblGrid>
                <a:gridCol w="736600"/>
                <a:gridCol w="736600"/>
                <a:gridCol w="1397000"/>
              </a:tblGrid>
              <a:tr h="38100">
                <a:tc>
                  <a:txBody>
                    <a:bodyPr/>
                    <a:lstStyle/>
                    <a:p>
                      <a:pPr algn="l" fontAlgn="b"/>
                      <a:r>
                        <a:rPr lang="en-US" sz="1100" b="1" i="0" u="none" strike="noStrike" dirty="0">
                          <a:solidFill>
                            <a:srgbClr val="FFFFFF"/>
                          </a:solidFill>
                          <a:effectLst/>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100" b="1" i="0" u="none" strike="noStrike">
                          <a:solidFill>
                            <a:srgbClr val="FFFFFF"/>
                          </a:solidFill>
                          <a:effectLst/>
                          <a:latin typeface="Calibri"/>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100" b="1" i="0" u="none" strike="noStrike" dirty="0">
                          <a:solidFill>
                            <a:srgbClr val="FFFFFF"/>
                          </a:solidFill>
                          <a:effectLst/>
                          <a:latin typeface="Calibri"/>
                        </a:rPr>
                        <a:t>Scope of Work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Demolition Required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b"/>
                      <a:r>
                        <a:rPr lang="en-US"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Structural Steel Frame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Cast in Place Concrete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Precast Concrete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Mechanical System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b"/>
                      <a:r>
                        <a:rPr lang="en-US"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Electrical System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X</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a:rPr>
                        <a:t>Masonry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b"/>
                      <a:r>
                        <a:rPr lang="en-US"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Curtain Wall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a:rPr>
                        <a:t>Support of Excavation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
        <p:nvSpPr>
          <p:cNvPr id="4" name="Rectangle 3"/>
          <p:cNvSpPr/>
          <p:nvPr/>
        </p:nvSpPr>
        <p:spPr>
          <a:xfrm>
            <a:off x="4676775" y="1758315"/>
            <a:ext cx="1371600" cy="1524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86299" y="1964055"/>
            <a:ext cx="1371600" cy="1524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76775" y="2326005"/>
            <a:ext cx="1371600" cy="1524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86299" y="2537460"/>
            <a:ext cx="1371600" cy="1524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 y="3429000"/>
            <a:ext cx="3886199" cy="294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362450" cy="243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601" y="3428999"/>
            <a:ext cx="190134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429000"/>
            <a:ext cx="1731724" cy="334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409" y="3428999"/>
            <a:ext cx="3535737" cy="265180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400" y="3429000"/>
            <a:ext cx="3550532" cy="2651803"/>
          </a:xfrm>
          <a:prstGeom prst="rect">
            <a:avLst/>
          </a:prstGeom>
        </p:spPr>
      </p:pic>
      <p:sp>
        <p:nvSpPr>
          <p:cNvPr id="14" name="Rectangle 13"/>
          <p:cNvSpPr/>
          <p:nvPr/>
        </p:nvSpPr>
        <p:spPr>
          <a:xfrm>
            <a:off x="4686299" y="2895600"/>
            <a:ext cx="1371600" cy="1524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67250" y="3076575"/>
            <a:ext cx="1371600" cy="1524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07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nodeType="clickEffect">
                                  <p:stCondLst>
                                    <p:cond delay="0"/>
                                  </p:stCondLst>
                                  <p:childTnLst>
                                    <p:animEffect transition="out" filter="barn(inVertical)">
                                      <p:cBhvr>
                                        <p:cTn id="23" dur="500"/>
                                        <p:tgtEl>
                                          <p:spTgt spid="2051"/>
                                        </p:tgtEl>
                                      </p:cBhvr>
                                    </p:animEffect>
                                    <p:set>
                                      <p:cBhvr>
                                        <p:cTn id="24" dur="1" fill="hold">
                                          <p:stCondLst>
                                            <p:cond delay="499"/>
                                          </p:stCondLst>
                                        </p:cTn>
                                        <p:tgtEl>
                                          <p:spTgt spid="2051"/>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2050"/>
                                        </p:tgtEl>
                                      </p:cBhvr>
                                    </p:animEffect>
                                    <p:set>
                                      <p:cBhvr>
                                        <p:cTn id="27" dur="1" fill="hold">
                                          <p:stCondLst>
                                            <p:cond delay="499"/>
                                          </p:stCondLst>
                                        </p:cTn>
                                        <p:tgtEl>
                                          <p:spTgt spid="205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Effect transition="in" filter="fade">
                                      <p:cBhvr>
                                        <p:cTn id="37" dur="1000"/>
                                        <p:tgtEl>
                                          <p:spTgt spid="2052"/>
                                        </p:tgtEl>
                                      </p:cBhvr>
                                    </p:animEffect>
                                    <p:anim calcmode="lin" valueType="num">
                                      <p:cBhvr>
                                        <p:cTn id="38" dur="1000" fill="hold"/>
                                        <p:tgtEl>
                                          <p:spTgt spid="2052"/>
                                        </p:tgtEl>
                                        <p:attrNameLst>
                                          <p:attrName>ppt_x</p:attrName>
                                        </p:attrNameLst>
                                      </p:cBhvr>
                                      <p:tavLst>
                                        <p:tav tm="0">
                                          <p:val>
                                            <p:strVal val="#ppt_x"/>
                                          </p:val>
                                        </p:tav>
                                        <p:tav tm="100000">
                                          <p:val>
                                            <p:strVal val="#ppt_x"/>
                                          </p:val>
                                        </p:tav>
                                      </p:tavLst>
                                    </p:anim>
                                    <p:anim calcmode="lin" valueType="num">
                                      <p:cBhvr>
                                        <p:cTn id="39" dur="1000" fill="hold"/>
                                        <p:tgtEl>
                                          <p:spTgt spid="205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fade">
                                      <p:cBhvr>
                                        <p:cTn id="42" dur="1000"/>
                                        <p:tgtEl>
                                          <p:spTgt spid="2053"/>
                                        </p:tgtEl>
                                      </p:cBhvr>
                                    </p:animEffect>
                                    <p:anim calcmode="lin" valueType="num">
                                      <p:cBhvr>
                                        <p:cTn id="43" dur="1000" fill="hold"/>
                                        <p:tgtEl>
                                          <p:spTgt spid="2053"/>
                                        </p:tgtEl>
                                        <p:attrNameLst>
                                          <p:attrName>ppt_x</p:attrName>
                                        </p:attrNameLst>
                                      </p:cBhvr>
                                      <p:tavLst>
                                        <p:tav tm="0">
                                          <p:val>
                                            <p:strVal val="#ppt_x"/>
                                          </p:val>
                                        </p:tav>
                                        <p:tav tm="100000">
                                          <p:val>
                                            <p:strVal val="#ppt_x"/>
                                          </p:val>
                                        </p:tav>
                                      </p:tavLst>
                                    </p:anim>
                                    <p:anim calcmode="lin" valueType="num">
                                      <p:cBhvr>
                                        <p:cTn id="44"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xit" presetSubtype="21" fill="hold" nodeType="clickEffect">
                                  <p:stCondLst>
                                    <p:cond delay="0"/>
                                  </p:stCondLst>
                                  <p:childTnLst>
                                    <p:animEffect transition="out" filter="barn(inVertical)">
                                      <p:cBhvr>
                                        <p:cTn id="48" dur="500"/>
                                        <p:tgtEl>
                                          <p:spTgt spid="2052"/>
                                        </p:tgtEl>
                                      </p:cBhvr>
                                    </p:animEffect>
                                    <p:set>
                                      <p:cBhvr>
                                        <p:cTn id="49" dur="1" fill="hold">
                                          <p:stCondLst>
                                            <p:cond delay="499"/>
                                          </p:stCondLst>
                                        </p:cTn>
                                        <p:tgtEl>
                                          <p:spTgt spid="2052"/>
                                        </p:tgtEl>
                                        <p:attrNameLst>
                                          <p:attrName>style.visibility</p:attrName>
                                        </p:attrNameLst>
                                      </p:cBhvr>
                                      <p:to>
                                        <p:strVal val="hidden"/>
                                      </p:to>
                                    </p:set>
                                  </p:childTnLst>
                                </p:cTn>
                              </p:par>
                              <p:par>
                                <p:cTn id="50" presetID="16" presetClass="exit" presetSubtype="21" fill="hold" nodeType="withEffect">
                                  <p:stCondLst>
                                    <p:cond delay="0"/>
                                  </p:stCondLst>
                                  <p:childTnLst>
                                    <p:animEffect transition="out" filter="barn(inVertical)">
                                      <p:cBhvr>
                                        <p:cTn id="51" dur="500"/>
                                        <p:tgtEl>
                                          <p:spTgt spid="2053"/>
                                        </p:tgtEl>
                                      </p:cBhvr>
                                    </p:animEffect>
                                    <p:set>
                                      <p:cBhvr>
                                        <p:cTn id="52" dur="1" fill="hold">
                                          <p:stCondLst>
                                            <p:cond delay="499"/>
                                          </p:stCondLst>
                                        </p:cTn>
                                        <p:tgtEl>
                                          <p:spTgt spid="205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xit" presetSubtype="21" fill="hold" nodeType="clickEffect">
                                  <p:stCondLst>
                                    <p:cond delay="0"/>
                                  </p:stCondLst>
                                  <p:childTnLst>
                                    <p:animEffect transition="out" filter="barn(inVertical)">
                                      <p:cBhvr>
                                        <p:cTn id="73" dur="500"/>
                                        <p:tgtEl>
                                          <p:spTgt spid="2"/>
                                        </p:tgtEl>
                                      </p:cBhvr>
                                    </p:animEffect>
                                    <p:set>
                                      <p:cBhvr>
                                        <p:cTn id="74" dur="1" fill="hold">
                                          <p:stCondLst>
                                            <p:cond delay="499"/>
                                          </p:stCondLst>
                                        </p:cTn>
                                        <p:tgtEl>
                                          <p:spTgt spid="2"/>
                                        </p:tgtEl>
                                        <p:attrNameLst>
                                          <p:attrName>style.visibility</p:attrName>
                                        </p:attrNameLst>
                                      </p:cBhvr>
                                      <p:to>
                                        <p:strVal val="hidden"/>
                                      </p:to>
                                    </p:set>
                                  </p:childTnLst>
                                </p:cTn>
                              </p:par>
                              <p:par>
                                <p:cTn id="75" presetID="16" presetClass="exit" presetSubtype="21" fill="hold" nodeType="withEffect">
                                  <p:stCondLst>
                                    <p:cond delay="0"/>
                                  </p:stCondLst>
                                  <p:childTnLst>
                                    <p:animEffect transition="out" filter="barn(inVertical)">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 y="0"/>
            <a:ext cx="9144000" cy="12192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Font typeface="Georgia" pitchFamily="18" charset="0"/>
              <a:buNone/>
            </a:pPr>
            <a:r>
              <a:rPr lang="en-US" sz="1600" dirty="0" smtClean="0"/>
              <a:t>Client Information</a:t>
            </a:r>
            <a:r>
              <a:rPr lang="en-US" sz="1400" dirty="0" smtClean="0"/>
              <a:t>                              </a:t>
            </a:r>
            <a:r>
              <a:rPr lang="en-US" sz="1600" dirty="0" smtClean="0"/>
              <a:t>Project</a:t>
            </a:r>
            <a:r>
              <a:rPr lang="en-US" sz="1400" dirty="0" smtClean="0"/>
              <a:t> Delivery System</a:t>
            </a:r>
            <a:r>
              <a:rPr lang="en-US" sz="1600" dirty="0" smtClean="0"/>
              <a:t>		      Staffing Plan</a:t>
            </a:r>
            <a:br>
              <a:rPr lang="en-US" sz="1600" dirty="0" smtClean="0"/>
            </a:br>
            <a:r>
              <a:rPr lang="en-US" sz="1600" dirty="0" smtClean="0"/>
              <a:t/>
            </a:r>
            <a:br>
              <a:rPr lang="en-US" sz="1600" dirty="0" smtClean="0"/>
            </a:br>
            <a:r>
              <a:rPr lang="en-US" sz="1600" dirty="0" smtClean="0"/>
              <a:t>Existing Conditions	               Schedule Summary            	             Systems Summary</a:t>
            </a:r>
            <a:br>
              <a:rPr lang="en-US" sz="1600" dirty="0" smtClean="0"/>
            </a:br>
            <a:r>
              <a:rPr lang="en-US" sz="1600" dirty="0" smtClean="0"/>
              <a:t>				</a:t>
            </a:r>
            <a:br>
              <a:rPr lang="en-US" sz="1600" dirty="0" smtClean="0"/>
            </a:br>
            <a:r>
              <a:rPr lang="en-US" sz="1600" dirty="0" smtClean="0"/>
              <a:t>				</a:t>
            </a:r>
            <a:r>
              <a:rPr lang="en-US" sz="1600" dirty="0" smtClean="0"/>
              <a:t>  </a:t>
            </a:r>
            <a:r>
              <a:rPr lang="en-US" sz="1800" dirty="0" smtClean="0">
                <a:effectLst>
                  <a:outerShdw blurRad="38100" dist="38100" dir="2700000" algn="tl">
                    <a:srgbClr val="000000">
                      <a:alpha val="43137"/>
                    </a:srgbClr>
                  </a:outerShdw>
                  <a:reflection blurRad="6350" stA="55000" endA="300" endPos="45500" dir="5400000" sy="-100000" algn="bl" rotWithShape="0"/>
                </a:effectLst>
              </a:rPr>
              <a:t>Cost </a:t>
            </a:r>
            <a:r>
              <a:rPr lang="en-US" sz="1800" dirty="0" smtClean="0">
                <a:effectLst>
                  <a:outerShdw blurRad="38100" dist="38100" dir="2700000" algn="tl">
                    <a:srgbClr val="000000">
                      <a:alpha val="43137"/>
                    </a:srgbClr>
                  </a:outerShdw>
                  <a:reflection blurRad="6350" stA="55000" endA="300" endPos="45500" dir="5400000" sy="-100000" algn="bl" rotWithShape="0"/>
                </a:effectLst>
              </a:rPr>
              <a:t>Evaluation</a:t>
            </a:r>
            <a:r>
              <a:rPr lang="en-US" sz="1400" dirty="0" smtClean="0"/>
              <a:t>			</a:t>
            </a:r>
            <a:br>
              <a:rPr lang="en-US" sz="1400" dirty="0" smtClean="0"/>
            </a:br>
            <a:r>
              <a:rPr lang="en-US" sz="1400" dirty="0" smtClean="0"/>
              <a:t/>
            </a:r>
            <a:br>
              <a:rPr lang="en-US" sz="1400" dirty="0" smtClean="0"/>
            </a:br>
            <a:r>
              <a:rPr lang="en-US" sz="1400" dirty="0" smtClean="0"/>
              <a:t/>
            </a:r>
            <a:br>
              <a:rPr lang="en-US" sz="1400" dirty="0" smtClean="0"/>
            </a:br>
            <a:r>
              <a:rPr lang="en-US" sz="4800" dirty="0" smtClean="0"/>
              <a:t/>
            </a:r>
            <a:br>
              <a:rPr lang="en-US" sz="4800" dirty="0" smtClean="0"/>
            </a:br>
            <a:endParaRPr lang="en-US" sz="9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0" y="1981200"/>
            <a:ext cx="8915401" cy="210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64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1365</TotalTime>
  <Words>1533</Words>
  <Application>Microsoft Office PowerPoint</Application>
  <PresentationFormat>On-screen Show (4:3)</PresentationFormat>
  <Paragraphs>153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Slipstream</vt:lpstr>
      <vt:lpstr>The Tower  </vt:lpstr>
      <vt:lpstr>Client Information                      Project Delivery System        Staffing Plan  Existing Conditions                 Schedule Summary                          Systems Summary              Cost Evaluation       </vt:lpstr>
      <vt:lpstr>Client Information                            Project Delivery System        Staffing Plan  Existing Conditions                 Schedule Summary                          Systems Summary              Cost Evaluation       </vt:lpstr>
      <vt:lpstr>Client Information                              Project Delivery System      Staffing Plan  Existing Conditions                 Schedule Summary                          Systems Summary              Cost Evaluation       </vt:lpstr>
      <vt:lpstr>PowerPoint Presentation</vt:lpstr>
      <vt:lpstr>PowerPoint Presentation</vt:lpstr>
      <vt:lpstr>PowerPoint Presentation</vt:lpstr>
      <vt:lpstr>PowerPoint Presentation</vt:lpstr>
      <vt:lpstr>PowerPoint Presentation</vt:lpstr>
      <vt:lpstr>Thank You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Tower</dc:title>
  <dc:creator>PSUAE</dc:creator>
  <cp:lastModifiedBy>PSUAE</cp:lastModifiedBy>
  <cp:revision>70</cp:revision>
  <dcterms:created xsi:type="dcterms:W3CDTF">2013-09-11T16:18:20Z</dcterms:created>
  <dcterms:modified xsi:type="dcterms:W3CDTF">2013-09-16T07:27:04Z</dcterms:modified>
</cp:coreProperties>
</file>